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8.svg" ContentType="image/svg+xml"/>
  <Override PartName="/ppt/media/image62.svg" ContentType="image/svg+xml"/>
  <Override PartName="/ppt/media/image64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7" r:id="rId4"/>
    <p:sldId id="258" r:id="rId5"/>
    <p:sldId id="259" r:id="rId6"/>
    <p:sldId id="260" r:id="rId7"/>
    <p:sldId id="294" r:id="rId8"/>
    <p:sldId id="292" r:id="rId9"/>
    <p:sldId id="298" r:id="rId10"/>
    <p:sldId id="297" r:id="rId11"/>
    <p:sldId id="306" r:id="rId12"/>
    <p:sldId id="262" r:id="rId13"/>
    <p:sldId id="304" r:id="rId14"/>
    <p:sldId id="307" r:id="rId15"/>
    <p:sldId id="311" r:id="rId16"/>
    <p:sldId id="286" r:id="rId17"/>
    <p:sldId id="280" r:id="rId18"/>
    <p:sldId id="312" r:id="rId19"/>
    <p:sldId id="308" r:id="rId20"/>
    <p:sldId id="277" r:id="rId21"/>
    <p:sldId id="27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9" d="100"/>
          <a:sy n="69" d="100"/>
        </p:scale>
        <p:origin x="468" y="-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8" Type="http://schemas.openxmlformats.org/officeDocument/2006/relationships/customXml" Target="../customXml/item3.xml"/><Relationship Id="rId27" Type="http://schemas.openxmlformats.org/officeDocument/2006/relationships/customXml" Target="../customXml/item2.xml"/><Relationship Id="rId26" Type="http://schemas.openxmlformats.org/officeDocument/2006/relationships/customXml" Target="../customXml/item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15743-114D-489F-BD9E-638833984F4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A599E-7FF8-49F8-8ED2-5F4F317E808D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15743-114D-489F-BD9E-638833984F4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A599E-7FF8-49F8-8ED2-5F4F317E808D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15743-114D-489F-BD9E-638833984F4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A599E-7FF8-49F8-8ED2-5F4F317E808D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0C4C-D402-4CF4-AA7F-5B25FD8FDD91}" type="datetimeFigureOut">
              <a:rPr lang="en-PH" smtClean="0"/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8BCA9-0E23-4DBC-A5B2-23B529E17AA9}" type="slidenum">
              <a:rPr lang="en-PH" smtClean="0"/>
            </a:fld>
            <a:endParaRPr lang="en-PH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0C4C-D402-4CF4-AA7F-5B25FD8FDD91}" type="datetimeFigureOut">
              <a:rPr lang="en-PH" smtClean="0"/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8BCA9-0E23-4DBC-A5B2-23B529E17AA9}" type="slidenum">
              <a:rPr lang="en-PH" smtClean="0"/>
            </a:fld>
            <a:endParaRPr lang="en-PH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0C4C-D402-4CF4-AA7F-5B25FD8FDD91}" type="datetimeFigureOut">
              <a:rPr lang="en-PH" smtClean="0"/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8BCA9-0E23-4DBC-A5B2-23B529E17AA9}" type="slidenum">
              <a:rPr lang="en-PH" smtClean="0"/>
            </a:fld>
            <a:endParaRPr lang="en-PH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0C4C-D402-4CF4-AA7F-5B25FD8FDD91}" type="datetimeFigureOut">
              <a:rPr lang="en-PH" smtClean="0"/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8BCA9-0E23-4DBC-A5B2-23B529E17AA9}" type="slidenum">
              <a:rPr lang="en-PH" smtClean="0"/>
            </a:fld>
            <a:endParaRPr lang="en-PH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0C4C-D402-4CF4-AA7F-5B25FD8FDD91}" type="datetimeFigureOut">
              <a:rPr lang="en-PH" smtClean="0"/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8BCA9-0E23-4DBC-A5B2-23B529E17AA9}" type="slidenum">
              <a:rPr lang="en-PH" smtClean="0"/>
            </a:fld>
            <a:endParaRPr lang="en-PH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0C4C-D402-4CF4-AA7F-5B25FD8FDD91}" type="datetimeFigureOut">
              <a:rPr lang="en-PH" smtClean="0"/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8BCA9-0E23-4DBC-A5B2-23B529E17AA9}" type="slidenum">
              <a:rPr lang="en-PH" smtClean="0"/>
            </a:fld>
            <a:endParaRPr lang="en-PH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0C4C-D402-4CF4-AA7F-5B25FD8FDD91}" type="datetimeFigureOut">
              <a:rPr lang="en-PH" smtClean="0"/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8BCA9-0E23-4DBC-A5B2-23B529E17AA9}" type="slidenum">
              <a:rPr lang="en-PH" smtClean="0"/>
            </a:fld>
            <a:endParaRPr lang="en-PH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0C4C-D402-4CF4-AA7F-5B25FD8FDD91}" type="datetimeFigureOut">
              <a:rPr lang="en-PH" smtClean="0"/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8BCA9-0E23-4DBC-A5B2-23B529E17AA9}" type="slidenum">
              <a:rPr lang="en-PH" smtClean="0"/>
            </a:fld>
            <a:endParaRPr lang="en-PH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15743-114D-489F-BD9E-638833984F4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A599E-7FF8-49F8-8ED2-5F4F317E808D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0C4C-D402-4CF4-AA7F-5B25FD8FDD91}" type="datetimeFigureOut">
              <a:rPr lang="en-PH" smtClean="0"/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8BCA9-0E23-4DBC-A5B2-23B529E17AA9}" type="slidenum">
              <a:rPr lang="en-PH" smtClean="0"/>
            </a:fld>
            <a:endParaRPr lang="en-PH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0C4C-D402-4CF4-AA7F-5B25FD8FDD91}" type="datetimeFigureOut">
              <a:rPr lang="en-PH" smtClean="0"/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8BCA9-0E23-4DBC-A5B2-23B529E17AA9}" type="slidenum">
              <a:rPr lang="en-PH" smtClean="0"/>
            </a:fld>
            <a:endParaRPr lang="en-PH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0C4C-D402-4CF4-AA7F-5B25FD8FDD91}" type="datetimeFigureOut">
              <a:rPr lang="en-PH" smtClean="0"/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8BCA9-0E23-4DBC-A5B2-23B529E17AA9}" type="slidenum">
              <a:rPr lang="en-PH" smtClean="0"/>
            </a:fld>
            <a:endParaRPr lang="en-PH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15743-114D-489F-BD9E-638833984F4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A599E-7FF8-49F8-8ED2-5F4F317E808D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15743-114D-489F-BD9E-638833984F40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A599E-7FF8-49F8-8ED2-5F4F317E808D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15743-114D-489F-BD9E-638833984F40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A599E-7FF8-49F8-8ED2-5F4F317E808D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15743-114D-489F-BD9E-638833984F40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A599E-7FF8-49F8-8ED2-5F4F317E808D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15743-114D-489F-BD9E-638833984F40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A599E-7FF8-49F8-8ED2-5F4F317E808D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15743-114D-489F-BD9E-638833984F40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A599E-7FF8-49F8-8ED2-5F4F317E808D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15743-114D-489F-BD9E-638833984F40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A599E-7FF8-49F8-8ED2-5F4F317E808D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5D115743-114D-489F-BD9E-638833984F4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2F2A599E-7FF8-49F8-8ED2-5F4F317E808D}" type="slidenum">
              <a:rPr lang="en-IN" smtClean="0"/>
            </a:fld>
            <a:endParaRPr lang="en-IN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00C4C-D402-4CF4-AA7F-5B25FD8FDD91}" type="datetimeFigureOut">
              <a:rPr lang="en-PH" smtClean="0"/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8BCA9-0E23-4DBC-A5B2-23B529E17AA9}" type="slidenum">
              <a:rPr lang="en-PH" smtClean="0"/>
            </a:fld>
            <a:endParaRPr lang="en-P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jpeg"/><Relationship Id="rId8" Type="http://schemas.openxmlformats.org/officeDocument/2006/relationships/image" Target="../media/image64.svg"/><Relationship Id="rId7" Type="http://schemas.openxmlformats.org/officeDocument/2006/relationships/image" Target="../media/image63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jpe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9.png"/><Relationship Id="rId1" Type="http://schemas.openxmlformats.org/officeDocument/2006/relationships/image" Target="../media/image57.jpe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7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73.jpeg"/><Relationship Id="rId1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77.png"/><Relationship Id="rId4" Type="http://schemas.openxmlformats.org/officeDocument/2006/relationships/image" Target="../media/image76.jpeg"/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image" Target="../media/image72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81.jpeg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image" Target="../media/image78.jpeg"/><Relationship Id="rId1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9.png"/><Relationship Id="rId7" Type="http://schemas.openxmlformats.org/officeDocument/2006/relationships/image" Target="../media/image3.jpeg"/><Relationship Id="rId6" Type="http://schemas.openxmlformats.org/officeDocument/2006/relationships/image" Target="../media/image63.png"/><Relationship Id="rId5" Type="http://schemas.openxmlformats.org/officeDocument/2006/relationships/image" Target="../media/image61.png"/><Relationship Id="rId4" Type="http://schemas.openxmlformats.org/officeDocument/2006/relationships/image" Target="../media/image89.jpeg"/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image" Target="../media/image57.jpe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Relationship Id="rId3" Type="http://schemas.openxmlformats.org/officeDocument/2006/relationships/image" Target="../media/image63.png"/><Relationship Id="rId2" Type="http://schemas.openxmlformats.org/officeDocument/2006/relationships/image" Target="../media/image91.png"/><Relationship Id="rId1" Type="http://schemas.openxmlformats.org/officeDocument/2006/relationships/image" Target="../media/image90.jpe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hyperlink" Target="https://about.netflix.com/en" TargetMode="External"/><Relationship Id="rId7" Type="http://schemas.openxmlformats.org/officeDocument/2006/relationships/hyperlink" Target="https://hbr.org/2018/10/how-netflix-expanded-to-190-countries-in-7-years" TargetMode="External"/><Relationship Id="rId6" Type="http://schemas.openxmlformats.org/officeDocument/2006/relationships/hyperlink" Target="https://www.vdocipher.com/blog/2017/06/netflix-revolution-part-1-history/#1" TargetMode="External"/><Relationship Id="rId5" Type="http://schemas.openxmlformats.org/officeDocument/2006/relationships/hyperlink" Target="https://www.sprintzeal.com/blog/netflix-marketing-strategy#:~:text=Netflix's%20marketing%20strategy%20is%20data,channels%20are%20used%20for%20promotions" TargetMode="External"/><Relationship Id="rId4" Type="http://schemas.openxmlformats.org/officeDocument/2006/relationships/hyperlink" Target="https://producthabits.com/how-netflix-became-a-100-billion-company-in-20-years/#:~:text=Technically%2C%20Netflix%20wasn't%20the,the%20first%20streaming%20success%20story" TargetMode="External"/><Relationship Id="rId3" Type="http://schemas.openxmlformats.org/officeDocument/2006/relationships/hyperlink" Target="https://cordcutting.com/services/netflix/5-biggest-lawsuits/" TargetMode="External"/><Relationship Id="rId2" Type="http://schemas.openxmlformats.org/officeDocument/2006/relationships/hyperlink" Target="https://www.forbes.com/home-improvement/internet/streaming-stats/" TargetMode="External"/><Relationship Id="rId1" Type="http://schemas.openxmlformats.org/officeDocument/2006/relationships/hyperlink" Target="https://thebrandhopper.com/2023/05/14/the-evolution-of-netflix-power-of-innovation-in-the-streaming-era/#Growth_Strategy_of_Netflix" TargetMode="Externa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svg"/><Relationship Id="rId8" Type="http://schemas.openxmlformats.org/officeDocument/2006/relationships/image" Target="../media/image17.png"/><Relationship Id="rId7" Type="http://schemas.openxmlformats.org/officeDocument/2006/relationships/image" Target="../media/image16.jpeg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microsoft.com/office/2007/relationships/hdphoto" Target="../media/image11.wdp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24.png"/><Relationship Id="rId15" Type="http://schemas.openxmlformats.org/officeDocument/2006/relationships/image" Target="../media/image23.png"/><Relationship Id="rId14" Type="http://schemas.openxmlformats.org/officeDocument/2006/relationships/image" Target="../media/image22.png"/><Relationship Id="rId13" Type="http://schemas.openxmlformats.org/officeDocument/2006/relationships/image" Target="../media/image21.png"/><Relationship Id="rId12" Type="http://schemas.openxmlformats.org/officeDocument/2006/relationships/image" Target="../media/image20.png"/><Relationship Id="rId11" Type="http://schemas.openxmlformats.org/officeDocument/2006/relationships/image" Target="../media/image19.png"/><Relationship Id="rId10" Type="http://schemas.openxmlformats.org/officeDocument/2006/relationships/image" Target="../media/image3.jpeg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jpeg"/><Relationship Id="rId8" Type="http://schemas.openxmlformats.org/officeDocument/2006/relationships/image" Target="../media/image18.svg"/><Relationship Id="rId7" Type="http://schemas.openxmlformats.org/officeDocument/2006/relationships/image" Target="../media/image17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35.png"/><Relationship Id="rId14" Type="http://schemas.openxmlformats.org/officeDocument/2006/relationships/image" Target="../media/image34.png"/><Relationship Id="rId13" Type="http://schemas.openxmlformats.org/officeDocument/2006/relationships/image" Target="../media/image33.png"/><Relationship Id="rId12" Type="http://schemas.openxmlformats.org/officeDocument/2006/relationships/image" Target="../media/image32.png"/><Relationship Id="rId11" Type="http://schemas.openxmlformats.org/officeDocument/2006/relationships/image" Target="../media/image31.png"/><Relationship Id="rId10" Type="http://schemas.openxmlformats.org/officeDocument/2006/relationships/image" Target="../media/image19.png"/><Relationship Id="rId1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jpeg"/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image" Target="../media/image48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95433"/>
          </a:xfrm>
        </p:spPr>
        <p:txBody>
          <a:bodyPr>
            <a:normAutofit/>
          </a:bodyPr>
          <a:lstStyle/>
          <a:p>
            <a:pPr algn="ctr"/>
            <a:r>
              <a:rPr lang="en-US" sz="15000" spc="300">
                <a:solidFill>
                  <a:srgbClr val="FF0000"/>
                </a:solidFill>
                <a:latin typeface="Bebas Neue" panose="020B0606020202050201" pitchFamily="34" charset="0"/>
              </a:rPr>
              <a:t>Netflix</a:t>
            </a:r>
            <a:endParaRPr lang="en-IN" sz="15000" spc="3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Placeholder 3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32" b="11332"/>
          <a:stretch>
            <a:fillRect/>
          </a:stretch>
        </p:blipFill>
        <p:spPr>
          <a:xfrm flipH="1">
            <a:off x="0" y="560388"/>
            <a:ext cx="12192000" cy="6297612"/>
          </a:xfrm>
          <a:prstGeom prst="rect">
            <a:avLst/>
          </a:prstGeom>
        </p:spPr>
      </p:pic>
      <p:sp>
        <p:nvSpPr>
          <p:cNvPr id="86" name="Rectangle 85"/>
          <p:cNvSpPr/>
          <p:nvPr/>
        </p:nvSpPr>
        <p:spPr>
          <a:xfrm>
            <a:off x="0" y="4439982"/>
            <a:ext cx="12192000" cy="2279280"/>
          </a:xfrm>
          <a:prstGeom prst="rect">
            <a:avLst/>
          </a:prstGeom>
          <a:gradFill>
            <a:gsLst>
              <a:gs pos="0">
                <a:srgbClr val="100F0B">
                  <a:alpha val="0"/>
                </a:srgbClr>
              </a:gs>
              <a:gs pos="100000">
                <a:srgbClr val="100F0B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Rectangle 86"/>
          <p:cNvSpPr/>
          <p:nvPr/>
        </p:nvSpPr>
        <p:spPr>
          <a:xfrm flipV="1">
            <a:off x="26232" y="541890"/>
            <a:ext cx="12192000" cy="1470131"/>
          </a:xfrm>
          <a:prstGeom prst="rect">
            <a:avLst/>
          </a:prstGeom>
          <a:gradFill>
            <a:gsLst>
              <a:gs pos="0">
                <a:srgbClr val="100F0B">
                  <a:alpha val="0"/>
                </a:srgbClr>
              </a:gs>
              <a:gs pos="100000">
                <a:srgbClr val="100F0B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ctangle: Rounded Corners 87"/>
          <p:cNvSpPr/>
          <p:nvPr/>
        </p:nvSpPr>
        <p:spPr>
          <a:xfrm>
            <a:off x="1212573" y="1924878"/>
            <a:ext cx="2782957" cy="4590222"/>
          </a:xfrm>
          <a:prstGeom prst="roundRect">
            <a:avLst/>
          </a:pr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Rectangle: Rounded Corners 88"/>
          <p:cNvSpPr/>
          <p:nvPr/>
        </p:nvSpPr>
        <p:spPr>
          <a:xfrm>
            <a:off x="4704521" y="1924878"/>
            <a:ext cx="2782957" cy="4658802"/>
          </a:xfrm>
          <a:prstGeom prst="roundRect">
            <a:avLst/>
          </a:pr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Rectangle: Rounded Corners 89"/>
          <p:cNvSpPr/>
          <p:nvPr/>
        </p:nvSpPr>
        <p:spPr>
          <a:xfrm>
            <a:off x="8196469" y="1924878"/>
            <a:ext cx="2782957" cy="4567362"/>
          </a:xfrm>
          <a:prstGeom prst="roundRect">
            <a:avLst/>
          </a:pr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292083" y="4216666"/>
            <a:ext cx="236551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600" b="1">
                <a:solidFill>
                  <a:srgbClr val="00B050"/>
                </a:solidFill>
                <a:latin typeface="Netflix Sans Black"/>
                <a:cs typeface="Arial" panose="020B0604020202020204" pitchFamily="34" charset="0"/>
              </a:rPr>
              <a:t>Netflix</a:t>
            </a:r>
            <a:endParaRPr lang="en-US" sz="1600" b="1">
              <a:solidFill>
                <a:srgbClr val="00B050"/>
              </a:solidFill>
              <a:latin typeface="Netflix Sans Black"/>
              <a:cs typeface="Arial" panose="020B0604020202020204" pitchFamily="34" charset="0"/>
            </a:endParaRPr>
          </a:p>
          <a:p>
            <a:pPr defTabSz="914400"/>
            <a:endParaRPr lang="en-US" sz="1600" b="1">
              <a:solidFill>
                <a:srgbClr val="00B050"/>
              </a:solidFill>
              <a:latin typeface="Netflix Sans Black"/>
              <a:cs typeface="Arial" panose="020B0604020202020204" pitchFamily="34" charset="0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white">
                    <a:lumMod val="50000"/>
                  </a:prstClr>
                </a:solidFill>
                <a:latin typeface="Netflix Sans Black"/>
                <a:cs typeface="Arial" panose="020B0604020202020204" pitchFamily="34" charset="0"/>
              </a:rPr>
              <a:t>Global Exposure</a:t>
            </a:r>
            <a:endParaRPr lang="en-US" sz="1600">
              <a:solidFill>
                <a:prstClr val="white">
                  <a:lumMod val="50000"/>
                </a:prstClr>
              </a:solidFill>
              <a:latin typeface="Netflix Sans Black"/>
              <a:cs typeface="Arial" panose="020B0604020202020204" pitchFamily="34" charset="0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white">
                    <a:lumMod val="50000"/>
                  </a:prstClr>
                </a:solidFill>
                <a:latin typeface="Netflix Sans Black"/>
                <a:cs typeface="Arial" panose="020B0604020202020204" pitchFamily="34" charset="0"/>
              </a:rPr>
              <a:t>Regional Content</a:t>
            </a:r>
            <a:endParaRPr lang="en-US" sz="1600">
              <a:solidFill>
                <a:prstClr val="white">
                  <a:lumMod val="50000"/>
                </a:prstClr>
              </a:solidFill>
              <a:latin typeface="Netflix Sans Black"/>
              <a:cs typeface="Arial" panose="020B0604020202020204" pitchFamily="34" charset="0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white">
                    <a:lumMod val="50000"/>
                  </a:prstClr>
                </a:solidFill>
                <a:latin typeface="Netflix Sans Black"/>
                <a:cs typeface="Arial" panose="020B0604020202020204" pitchFamily="34" charset="0"/>
              </a:rPr>
              <a:t>Marketing</a:t>
            </a:r>
            <a:endParaRPr lang="en-US" sz="1600">
              <a:solidFill>
                <a:prstClr val="white">
                  <a:lumMod val="50000"/>
                </a:prstClr>
              </a:solidFill>
              <a:latin typeface="Netflix Sans Black"/>
              <a:cs typeface="Arial" panose="020B0604020202020204" pitchFamily="34" charset="0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white">
                    <a:lumMod val="50000"/>
                  </a:prstClr>
                </a:solidFill>
                <a:latin typeface="Netflix Sans Black"/>
                <a:cs typeface="Arial" panose="020B0604020202020204" pitchFamily="34" charset="0"/>
              </a:rPr>
              <a:t>Technology innovations</a:t>
            </a:r>
            <a:endParaRPr lang="en-US" sz="1600">
              <a:solidFill>
                <a:prstClr val="white">
                  <a:lumMod val="50000"/>
                </a:prstClr>
              </a:solidFill>
              <a:latin typeface="Netflix Sans Black"/>
              <a:cs typeface="Arial" panose="020B0604020202020204" pitchFamily="34" charset="0"/>
            </a:endParaRPr>
          </a:p>
          <a:p>
            <a:pPr defTabSz="914400"/>
            <a:endParaRPr lang="en-US" sz="1600">
              <a:solidFill>
                <a:prstClr val="white">
                  <a:lumMod val="50000"/>
                </a:prstClr>
              </a:solidFill>
              <a:latin typeface="Netflix Sans Black"/>
              <a:cs typeface="Arial" panose="020B0604020202020204" pitchFamily="34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4784031" y="4216666"/>
            <a:ext cx="2365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600" dirty="0">
                <a:solidFill>
                  <a:srgbClr val="00B050"/>
                </a:solidFill>
                <a:latin typeface="Netflix Sans Black"/>
                <a:cs typeface="Arial" panose="020B0604020202020204" pitchFamily="34" charset="0"/>
              </a:rPr>
              <a:t>Users</a:t>
            </a:r>
            <a:endParaRPr lang="en-US" sz="1600" dirty="0">
              <a:solidFill>
                <a:srgbClr val="00B050"/>
              </a:solidFill>
              <a:latin typeface="Netflix Sans Black"/>
              <a:cs typeface="Arial" panose="020B0604020202020204" pitchFamily="34" charset="0"/>
            </a:endParaRPr>
          </a:p>
          <a:p>
            <a:pPr defTabSz="914400"/>
            <a:endParaRPr lang="en-US" sz="1600" dirty="0">
              <a:solidFill>
                <a:prstClr val="white">
                  <a:lumMod val="50000"/>
                </a:prstClr>
              </a:solidFill>
              <a:latin typeface="Netflix Sans Black"/>
              <a:cs typeface="Arial" panose="020B0604020202020204" pitchFamily="34" charset="0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Netflix Sans Black"/>
                <a:cs typeface="Arial" panose="020B0604020202020204" pitchFamily="34" charset="0"/>
              </a:rPr>
              <a:t>Sharing made simple</a:t>
            </a:r>
            <a:endParaRPr lang="en-US" sz="1600" dirty="0">
              <a:solidFill>
                <a:prstClr val="white">
                  <a:lumMod val="50000"/>
                </a:prstClr>
              </a:solidFill>
              <a:latin typeface="Netflix Sans Black"/>
              <a:cs typeface="Arial" panose="020B0604020202020204" pitchFamily="34" charset="0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Netflix Sans Black"/>
                <a:cs typeface="Arial" panose="020B0604020202020204" pitchFamily="34" charset="0"/>
              </a:rPr>
              <a:t>Subscription Plans</a:t>
            </a:r>
            <a:endParaRPr lang="en-US" sz="1600" dirty="0">
              <a:solidFill>
                <a:prstClr val="white">
                  <a:lumMod val="50000"/>
                </a:prstClr>
              </a:solidFill>
              <a:latin typeface="Netflix Sans Black"/>
              <a:cs typeface="Arial" panose="020B0604020202020204" pitchFamily="34" charset="0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Netflix Sans Black"/>
                <a:cs typeface="Arial" panose="020B0604020202020204" pitchFamily="34" charset="0"/>
              </a:rPr>
              <a:t>Optimized Viewing</a:t>
            </a:r>
            <a:endParaRPr lang="en-US" sz="1600" dirty="0">
              <a:solidFill>
                <a:prstClr val="white">
                  <a:lumMod val="50000"/>
                </a:prstClr>
              </a:solidFill>
              <a:latin typeface="Netflix Sans Black"/>
              <a:cs typeface="Arial" panose="020B0604020202020204" pitchFamily="34" charset="0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Netflix Sans Black"/>
                <a:cs typeface="Arial" panose="020B0604020202020204" pitchFamily="34" charset="0"/>
              </a:rPr>
              <a:t>Flexibility </a:t>
            </a:r>
            <a:endParaRPr lang="en-US" sz="1600" dirty="0">
              <a:solidFill>
                <a:prstClr val="white">
                  <a:lumMod val="50000"/>
                </a:prstClr>
              </a:solidFill>
              <a:latin typeface="Netflix Sans Black"/>
              <a:cs typeface="Arial" panose="020B0604020202020204" pitchFamily="34" charset="0"/>
            </a:endParaRPr>
          </a:p>
          <a:p>
            <a:pPr defTabSz="914400"/>
            <a:endParaRPr lang="en-US" sz="1600" dirty="0">
              <a:solidFill>
                <a:prstClr val="white">
                  <a:lumMod val="50000"/>
                </a:prstClr>
              </a:solidFill>
              <a:latin typeface="Netflix Sans Black"/>
              <a:cs typeface="Arial" panose="020B0604020202020204" pitchFamily="34" charset="0"/>
            </a:endParaRPr>
          </a:p>
          <a:p>
            <a:pPr defTabSz="914400"/>
            <a:endParaRPr lang="en-US" sz="1600" dirty="0">
              <a:solidFill>
                <a:srgbClr val="00B050"/>
              </a:solidFill>
              <a:latin typeface="Netflix Sans Black"/>
              <a:cs typeface="Arial" panose="020B0604020202020204" pitchFamily="34" charset="0"/>
            </a:endParaRPr>
          </a:p>
          <a:p>
            <a:pPr defTabSz="914400"/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Netflix Sans Black"/>
                <a:cs typeface="Arial" panose="020B0604020202020204" pitchFamily="34" charset="0"/>
              </a:rPr>
              <a:t>   </a:t>
            </a:r>
            <a:endParaRPr lang="en-US" sz="1600" dirty="0">
              <a:solidFill>
                <a:prstClr val="white">
                  <a:lumMod val="50000"/>
                </a:prstClr>
              </a:solidFill>
              <a:latin typeface="Netflix Sans Black"/>
              <a:cs typeface="Arial" panose="020B0604020202020204" pitchFamily="34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8275978" y="4216666"/>
            <a:ext cx="2365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600" b="1" dirty="0">
                <a:solidFill>
                  <a:srgbClr val="00B050"/>
                </a:solidFill>
                <a:latin typeface="Netflix Sans Black"/>
                <a:cs typeface="Arial" panose="020B0604020202020204" pitchFamily="34" charset="0"/>
              </a:rPr>
              <a:t>Stakeholders</a:t>
            </a:r>
            <a:endParaRPr lang="en-US" sz="1600" b="1" dirty="0">
              <a:solidFill>
                <a:srgbClr val="00B050"/>
              </a:solidFill>
              <a:latin typeface="Netflix Sans Black"/>
              <a:cs typeface="Arial" panose="020B0604020202020204" pitchFamily="34" charset="0"/>
            </a:endParaRPr>
          </a:p>
          <a:p>
            <a:pPr defTabSz="914400"/>
            <a:endParaRPr lang="en-US" sz="1600" dirty="0">
              <a:solidFill>
                <a:prstClr val="white">
                  <a:lumMod val="50000"/>
                </a:prstClr>
              </a:solidFill>
              <a:latin typeface="Netflix Sans Black"/>
              <a:cs typeface="Arial" panose="020B0604020202020204" pitchFamily="34" charset="0"/>
            </a:endParaRPr>
          </a:p>
          <a:p>
            <a:pPr defTabSz="914400"/>
            <a:endParaRPr lang="en-US" sz="1600" dirty="0">
              <a:solidFill>
                <a:prstClr val="white">
                  <a:lumMod val="50000"/>
                </a:prstClr>
              </a:solidFill>
              <a:latin typeface="Netflix Sans Black"/>
              <a:cs typeface="Arial" panose="020B0604020202020204" pitchFamily="34" charset="0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Netflix Sans Black"/>
                <a:cs typeface="Arial" panose="020B0604020202020204" pitchFamily="34" charset="0"/>
              </a:rPr>
              <a:t>Partnerships</a:t>
            </a:r>
            <a:endParaRPr lang="en-US" sz="1600" dirty="0">
              <a:solidFill>
                <a:prstClr val="white">
                  <a:lumMod val="50000"/>
                </a:prstClr>
              </a:solidFill>
              <a:latin typeface="Netflix Sans Black"/>
              <a:cs typeface="Arial" panose="020B0604020202020204" pitchFamily="34" charset="0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Netflix Sans Black"/>
                <a:cs typeface="Arial" panose="020B0604020202020204" pitchFamily="34" charset="0"/>
              </a:rPr>
              <a:t>Acquisitions</a:t>
            </a:r>
            <a:endParaRPr lang="en-US" sz="1600" dirty="0">
              <a:solidFill>
                <a:prstClr val="white">
                  <a:lumMod val="50000"/>
                </a:prstClr>
              </a:solidFill>
              <a:latin typeface="Netflix Sans Black"/>
              <a:cs typeface="Arial" panose="020B0604020202020204" pitchFamily="34" charset="0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Netflix Sans Black"/>
                <a:cs typeface="Arial" panose="020B0604020202020204" pitchFamily="34" charset="0"/>
              </a:rPr>
              <a:t>Financial Performance</a:t>
            </a:r>
            <a:endParaRPr lang="en-US" sz="1600" dirty="0">
              <a:solidFill>
                <a:prstClr val="white">
                  <a:lumMod val="50000"/>
                </a:prstClr>
              </a:solidFill>
              <a:latin typeface="Netflix Sans Black"/>
              <a:cs typeface="Arial" panose="020B0604020202020204" pitchFamily="34" charset="0"/>
            </a:endParaRPr>
          </a:p>
          <a:p>
            <a:pPr defTabSz="914400"/>
            <a:endParaRPr lang="en-US" sz="1600" dirty="0">
              <a:solidFill>
                <a:prstClr val="white">
                  <a:lumMod val="50000"/>
                </a:prstClr>
              </a:solidFill>
              <a:latin typeface="Netflix Sans Black"/>
              <a:cs typeface="Arial" panose="020B0604020202020204" pitchFamily="34" charset="0"/>
            </a:endParaRPr>
          </a:p>
          <a:p>
            <a:pPr defTabSz="914400"/>
            <a:endParaRPr lang="en-US" sz="1600" dirty="0">
              <a:solidFill>
                <a:prstClr val="white">
                  <a:lumMod val="50000"/>
                </a:prstClr>
              </a:solidFill>
              <a:latin typeface="Netflix Sans Black"/>
              <a:cs typeface="Arial" panose="020B0604020202020204" pitchFamily="34" charset="0"/>
            </a:endParaRPr>
          </a:p>
          <a:p>
            <a:pPr defTabSz="914400"/>
            <a:endParaRPr lang="en-US" sz="1600" dirty="0">
              <a:solidFill>
                <a:prstClr val="white">
                  <a:lumMod val="50000"/>
                </a:prstClr>
              </a:solidFill>
              <a:latin typeface="Netflix Sans Black"/>
              <a:cs typeface="Arial" panose="020B0604020202020204" pitchFamily="34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246030" y="482215"/>
            <a:ext cx="75007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48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" panose="020B0606020202050201" pitchFamily="34" charset="0"/>
              </a:rPr>
              <a:t>Value Creation</a:t>
            </a:r>
            <a:endParaRPr lang="en-US" sz="48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bas Neue" panose="020B0606020202050201" pitchFamily="34" charset="0"/>
            </a:endParaRPr>
          </a:p>
        </p:txBody>
      </p:sp>
      <p:pic>
        <p:nvPicPr>
          <p:cNvPr id="95" name="Picture Placeholder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4" b="8814"/>
          <a:stretch>
            <a:fillRect/>
          </a:stretch>
        </p:blipFill>
        <p:spPr>
          <a:xfrm>
            <a:off x="4704313" y="1924877"/>
            <a:ext cx="2782888" cy="1652587"/>
          </a:xfrm>
          <a:prstGeom prst="round2SameRect">
            <a:avLst/>
          </a:prstGeom>
        </p:spPr>
      </p:pic>
      <p:pic>
        <p:nvPicPr>
          <p:cNvPr id="96" name="Picture Placeholder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1" b="5431"/>
          <a:stretch>
            <a:fillRect/>
          </a:stretch>
        </p:blipFill>
        <p:spPr>
          <a:xfrm>
            <a:off x="8196502" y="1918414"/>
            <a:ext cx="2782888" cy="1652587"/>
          </a:xfrm>
          <a:prstGeom prst="round2SameRect">
            <a:avLst/>
          </a:prstGeom>
        </p:spPr>
      </p:pic>
      <p:pic>
        <p:nvPicPr>
          <p:cNvPr id="97" name="Picture Placeholder 4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3" t="8761" r="10769" b="14333"/>
          <a:stretch>
            <a:fillRect/>
          </a:stretch>
        </p:blipFill>
        <p:spPr>
          <a:xfrm>
            <a:off x="1212850" y="1799908"/>
            <a:ext cx="2782888" cy="1652587"/>
          </a:xfrm>
          <a:prstGeom prst="round2SameRect">
            <a:avLst/>
          </a:prstGeom>
        </p:spPr>
      </p:pic>
      <p:grpSp>
        <p:nvGrpSpPr>
          <p:cNvPr id="98" name="Group 97"/>
          <p:cNvGrpSpPr/>
          <p:nvPr/>
        </p:nvGrpSpPr>
        <p:grpSpPr>
          <a:xfrm>
            <a:off x="4772976" y="3642887"/>
            <a:ext cx="2572762" cy="427268"/>
            <a:chOff x="4772976" y="3642887"/>
            <a:chExt cx="2572762" cy="427268"/>
          </a:xfrm>
        </p:grpSpPr>
        <p:grpSp>
          <p:nvGrpSpPr>
            <p:cNvPr id="99" name="Group 98"/>
            <p:cNvGrpSpPr/>
            <p:nvPr/>
          </p:nvGrpSpPr>
          <p:grpSpPr>
            <a:xfrm>
              <a:off x="4772976" y="3642887"/>
              <a:ext cx="411713" cy="411713"/>
              <a:chOff x="3647001" y="3804663"/>
              <a:chExt cx="261265" cy="261265"/>
            </a:xfrm>
          </p:grpSpPr>
          <p:sp>
            <p:nvSpPr>
              <p:cNvPr id="113" name="Oval 112"/>
              <p:cNvSpPr/>
              <p:nvPr/>
            </p:nvSpPr>
            <p:spPr>
              <a:xfrm>
                <a:off x="3647001" y="3804663"/>
                <a:ext cx="261265" cy="261265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" name="Isosceles Triangle 113"/>
              <p:cNvSpPr/>
              <p:nvPr/>
            </p:nvSpPr>
            <p:spPr>
              <a:xfrm rot="5400000">
                <a:off x="3741099" y="3885242"/>
                <a:ext cx="116123" cy="100106"/>
              </a:xfrm>
              <a:prstGeom prst="triangle">
                <a:avLst/>
              </a:prstGeom>
              <a:solidFill>
                <a:srgbClr val="18181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>
              <a:off x="5222747" y="3646777"/>
              <a:ext cx="411480" cy="411480"/>
              <a:chOff x="5401009" y="3790185"/>
              <a:chExt cx="411480" cy="411480"/>
            </a:xfrm>
          </p:grpSpPr>
          <p:sp>
            <p:nvSpPr>
              <p:cNvPr id="110" name="Oval 109"/>
              <p:cNvSpPr/>
              <p:nvPr/>
            </p:nvSpPr>
            <p:spPr>
              <a:xfrm>
                <a:off x="5401009" y="3790185"/>
                <a:ext cx="411480" cy="411480"/>
              </a:xfrm>
              <a:prstGeom prst="ellipse">
                <a:avLst/>
              </a:prstGeom>
              <a:noFill/>
              <a:ln w="12700" cap="flat" cmpd="sng" algn="ctr">
                <a:solidFill>
                  <a:srgbClr val="60606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" name="Rectangle: Rounded Corners 110"/>
              <p:cNvSpPr/>
              <p:nvPr/>
            </p:nvSpPr>
            <p:spPr>
              <a:xfrm>
                <a:off x="5593033" y="3896139"/>
                <a:ext cx="27432" cy="198486"/>
              </a:xfrm>
              <a:prstGeom prst="roundRect">
                <a:avLst/>
              </a:prstGeom>
              <a:solidFill>
                <a:srgbClr val="B5B5B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" name="Rectangle: Rounded Corners 111"/>
              <p:cNvSpPr/>
              <p:nvPr/>
            </p:nvSpPr>
            <p:spPr>
              <a:xfrm rot="16200000">
                <a:off x="5593033" y="3894864"/>
                <a:ext cx="27432" cy="198486"/>
              </a:xfrm>
              <a:prstGeom prst="roundRect">
                <a:avLst/>
              </a:prstGeom>
              <a:solidFill>
                <a:srgbClr val="B5B5B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1" name="Group 100"/>
            <p:cNvGrpSpPr/>
            <p:nvPr/>
          </p:nvGrpSpPr>
          <p:grpSpPr>
            <a:xfrm>
              <a:off x="5672694" y="3643120"/>
              <a:ext cx="411480" cy="411480"/>
              <a:chOff x="5915543" y="3643120"/>
              <a:chExt cx="411480" cy="411480"/>
            </a:xfrm>
          </p:grpSpPr>
          <p:sp>
            <p:nvSpPr>
              <p:cNvPr id="108" name="Oval 107"/>
              <p:cNvSpPr/>
              <p:nvPr/>
            </p:nvSpPr>
            <p:spPr>
              <a:xfrm>
                <a:off x="5915543" y="3643120"/>
                <a:ext cx="411480" cy="411480"/>
              </a:xfrm>
              <a:prstGeom prst="ellipse">
                <a:avLst/>
              </a:prstGeom>
              <a:noFill/>
              <a:ln w="12700" cap="flat" cmpd="sng" algn="ctr">
                <a:solidFill>
                  <a:srgbClr val="60606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09" name="Graphic 7" descr="Thumbs up sign with solid fill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003139" y="3715330"/>
                <a:ext cx="243303" cy="243303"/>
              </a:xfrm>
              <a:prstGeom prst="rect">
                <a:avLst/>
              </a:prstGeom>
            </p:spPr>
          </p:pic>
        </p:grpSp>
        <p:grpSp>
          <p:nvGrpSpPr>
            <p:cNvPr id="102" name="Group 101"/>
            <p:cNvGrpSpPr/>
            <p:nvPr/>
          </p:nvGrpSpPr>
          <p:grpSpPr>
            <a:xfrm>
              <a:off x="6122232" y="3658675"/>
              <a:ext cx="411480" cy="411480"/>
              <a:chOff x="5915543" y="3643120"/>
              <a:chExt cx="411480" cy="411480"/>
            </a:xfrm>
          </p:grpSpPr>
          <p:sp>
            <p:nvSpPr>
              <p:cNvPr id="106" name="Oval 105"/>
              <p:cNvSpPr/>
              <p:nvPr/>
            </p:nvSpPr>
            <p:spPr>
              <a:xfrm>
                <a:off x="5915543" y="3643120"/>
                <a:ext cx="411480" cy="411480"/>
              </a:xfrm>
              <a:prstGeom prst="ellipse">
                <a:avLst/>
              </a:prstGeom>
              <a:noFill/>
              <a:ln w="12700" cap="flat" cmpd="sng" algn="ctr">
                <a:solidFill>
                  <a:srgbClr val="60606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07" name="Graphic 7" descr="Thumbs up sign with solid fill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flipH="1" flipV="1">
                <a:off x="6003139" y="3715330"/>
                <a:ext cx="243303" cy="243303"/>
              </a:xfrm>
              <a:prstGeom prst="rect">
                <a:avLst/>
              </a:prstGeom>
            </p:spPr>
          </p:pic>
        </p:grpSp>
        <p:grpSp>
          <p:nvGrpSpPr>
            <p:cNvPr id="103" name="Group 102"/>
            <p:cNvGrpSpPr/>
            <p:nvPr/>
          </p:nvGrpSpPr>
          <p:grpSpPr>
            <a:xfrm>
              <a:off x="6934258" y="3658675"/>
              <a:ext cx="411480" cy="411480"/>
              <a:chOff x="6934746" y="3658675"/>
              <a:chExt cx="411480" cy="411480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6934746" y="3658675"/>
                <a:ext cx="411480" cy="411480"/>
              </a:xfrm>
              <a:prstGeom prst="ellipse">
                <a:avLst/>
              </a:prstGeom>
              <a:noFill/>
              <a:ln w="12700" cap="flat" cmpd="sng" algn="ctr">
                <a:solidFill>
                  <a:srgbClr val="60606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Arrow: Chevron 104"/>
              <p:cNvSpPr/>
              <p:nvPr/>
            </p:nvSpPr>
            <p:spPr>
              <a:xfrm rot="5400000">
                <a:off x="7089686" y="3774068"/>
                <a:ext cx="101600" cy="186620"/>
              </a:xfrm>
              <a:prstGeom prst="chevron">
                <a:avLst>
                  <a:gd name="adj" fmla="val 66408"/>
                </a:avLst>
              </a:prstGeom>
              <a:solidFill>
                <a:srgbClr val="B5B5B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5" name="Group 114"/>
          <p:cNvGrpSpPr/>
          <p:nvPr/>
        </p:nvGrpSpPr>
        <p:grpSpPr>
          <a:xfrm>
            <a:off x="8276967" y="3642887"/>
            <a:ext cx="2572762" cy="427268"/>
            <a:chOff x="4772976" y="3642887"/>
            <a:chExt cx="2572762" cy="427268"/>
          </a:xfrm>
        </p:grpSpPr>
        <p:grpSp>
          <p:nvGrpSpPr>
            <p:cNvPr id="116" name="Group 115"/>
            <p:cNvGrpSpPr/>
            <p:nvPr/>
          </p:nvGrpSpPr>
          <p:grpSpPr>
            <a:xfrm>
              <a:off x="4772976" y="3642887"/>
              <a:ext cx="411713" cy="411713"/>
              <a:chOff x="3647001" y="3804663"/>
              <a:chExt cx="261265" cy="261265"/>
            </a:xfrm>
          </p:grpSpPr>
          <p:sp>
            <p:nvSpPr>
              <p:cNvPr id="130" name="Oval 129"/>
              <p:cNvSpPr/>
              <p:nvPr/>
            </p:nvSpPr>
            <p:spPr>
              <a:xfrm>
                <a:off x="3647001" y="3804663"/>
                <a:ext cx="261265" cy="261265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Isosceles Triangle 130"/>
              <p:cNvSpPr/>
              <p:nvPr/>
            </p:nvSpPr>
            <p:spPr>
              <a:xfrm rot="5400000">
                <a:off x="3741099" y="3885242"/>
                <a:ext cx="116123" cy="100106"/>
              </a:xfrm>
              <a:prstGeom prst="triangle">
                <a:avLst/>
              </a:prstGeom>
              <a:solidFill>
                <a:srgbClr val="18181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7" name="Group 116"/>
            <p:cNvGrpSpPr/>
            <p:nvPr/>
          </p:nvGrpSpPr>
          <p:grpSpPr>
            <a:xfrm>
              <a:off x="5222747" y="3646777"/>
              <a:ext cx="411480" cy="411480"/>
              <a:chOff x="5401009" y="3790185"/>
              <a:chExt cx="411480" cy="411480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5401009" y="3790185"/>
                <a:ext cx="411480" cy="411480"/>
              </a:xfrm>
              <a:prstGeom prst="ellipse">
                <a:avLst/>
              </a:prstGeom>
              <a:noFill/>
              <a:ln w="12700" cap="flat" cmpd="sng" algn="ctr">
                <a:solidFill>
                  <a:srgbClr val="60606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Rectangle: Rounded Corners 127"/>
              <p:cNvSpPr/>
              <p:nvPr/>
            </p:nvSpPr>
            <p:spPr>
              <a:xfrm>
                <a:off x="5593033" y="3896139"/>
                <a:ext cx="27432" cy="198486"/>
              </a:xfrm>
              <a:prstGeom prst="roundRect">
                <a:avLst/>
              </a:prstGeom>
              <a:solidFill>
                <a:srgbClr val="B5B5B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Rectangle: Rounded Corners 128"/>
              <p:cNvSpPr/>
              <p:nvPr/>
            </p:nvSpPr>
            <p:spPr>
              <a:xfrm rot="16200000">
                <a:off x="5593033" y="3894864"/>
                <a:ext cx="27432" cy="198486"/>
              </a:xfrm>
              <a:prstGeom prst="roundRect">
                <a:avLst/>
              </a:prstGeom>
              <a:solidFill>
                <a:srgbClr val="B5B5B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5672694" y="3643120"/>
              <a:ext cx="411480" cy="411480"/>
              <a:chOff x="5915543" y="3643120"/>
              <a:chExt cx="411480" cy="411480"/>
            </a:xfrm>
          </p:grpSpPr>
          <p:sp>
            <p:nvSpPr>
              <p:cNvPr id="125" name="Oval 124"/>
              <p:cNvSpPr/>
              <p:nvPr/>
            </p:nvSpPr>
            <p:spPr>
              <a:xfrm>
                <a:off x="5915543" y="3643120"/>
                <a:ext cx="411480" cy="411480"/>
              </a:xfrm>
              <a:prstGeom prst="ellipse">
                <a:avLst/>
              </a:prstGeom>
              <a:noFill/>
              <a:ln w="12700" cap="flat" cmpd="sng" algn="ctr">
                <a:solidFill>
                  <a:srgbClr val="60606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26" name="Graphic 7" descr="Thumbs up sign with solid fill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003139" y="3715330"/>
                <a:ext cx="243303" cy="243303"/>
              </a:xfrm>
              <a:prstGeom prst="rect">
                <a:avLst/>
              </a:prstGeom>
            </p:spPr>
          </p:pic>
        </p:grpSp>
        <p:grpSp>
          <p:nvGrpSpPr>
            <p:cNvPr id="119" name="Group 118"/>
            <p:cNvGrpSpPr/>
            <p:nvPr/>
          </p:nvGrpSpPr>
          <p:grpSpPr>
            <a:xfrm>
              <a:off x="6122232" y="3658675"/>
              <a:ext cx="411480" cy="411480"/>
              <a:chOff x="5915543" y="3643120"/>
              <a:chExt cx="411480" cy="411480"/>
            </a:xfrm>
          </p:grpSpPr>
          <p:sp>
            <p:nvSpPr>
              <p:cNvPr id="123" name="Oval 122"/>
              <p:cNvSpPr/>
              <p:nvPr/>
            </p:nvSpPr>
            <p:spPr>
              <a:xfrm>
                <a:off x="5915543" y="3643120"/>
                <a:ext cx="411480" cy="411480"/>
              </a:xfrm>
              <a:prstGeom prst="ellipse">
                <a:avLst/>
              </a:prstGeom>
              <a:noFill/>
              <a:ln w="12700" cap="flat" cmpd="sng" algn="ctr">
                <a:solidFill>
                  <a:srgbClr val="60606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24" name="Graphic 7" descr="Thumbs up sign with solid fill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flipH="1" flipV="1">
                <a:off x="6003139" y="3715330"/>
                <a:ext cx="243303" cy="243303"/>
              </a:xfrm>
              <a:prstGeom prst="rect">
                <a:avLst/>
              </a:prstGeom>
            </p:spPr>
          </p:pic>
        </p:grpSp>
        <p:grpSp>
          <p:nvGrpSpPr>
            <p:cNvPr id="120" name="Group 119"/>
            <p:cNvGrpSpPr/>
            <p:nvPr/>
          </p:nvGrpSpPr>
          <p:grpSpPr>
            <a:xfrm>
              <a:off x="6934258" y="3658675"/>
              <a:ext cx="411480" cy="411480"/>
              <a:chOff x="6934746" y="3658675"/>
              <a:chExt cx="411480" cy="411480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6934746" y="3658675"/>
                <a:ext cx="411480" cy="411480"/>
              </a:xfrm>
              <a:prstGeom prst="ellipse">
                <a:avLst/>
              </a:prstGeom>
              <a:noFill/>
              <a:ln w="12700" cap="flat" cmpd="sng" algn="ctr">
                <a:solidFill>
                  <a:srgbClr val="60606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Arrow: Chevron 121"/>
              <p:cNvSpPr/>
              <p:nvPr/>
            </p:nvSpPr>
            <p:spPr>
              <a:xfrm rot="5400000">
                <a:off x="7089686" y="3774068"/>
                <a:ext cx="101600" cy="186620"/>
              </a:xfrm>
              <a:prstGeom prst="chevron">
                <a:avLst>
                  <a:gd name="adj" fmla="val 66408"/>
                </a:avLst>
              </a:prstGeom>
              <a:solidFill>
                <a:srgbClr val="B5B5B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2" name="Group 131"/>
          <p:cNvGrpSpPr/>
          <p:nvPr/>
        </p:nvGrpSpPr>
        <p:grpSpPr>
          <a:xfrm>
            <a:off x="1281675" y="3650021"/>
            <a:ext cx="2572762" cy="427268"/>
            <a:chOff x="4772976" y="3642887"/>
            <a:chExt cx="2572762" cy="427268"/>
          </a:xfrm>
        </p:grpSpPr>
        <p:grpSp>
          <p:nvGrpSpPr>
            <p:cNvPr id="133" name="Group 132"/>
            <p:cNvGrpSpPr/>
            <p:nvPr/>
          </p:nvGrpSpPr>
          <p:grpSpPr>
            <a:xfrm>
              <a:off x="4772976" y="3642887"/>
              <a:ext cx="411713" cy="411713"/>
              <a:chOff x="3647001" y="3804663"/>
              <a:chExt cx="261265" cy="261265"/>
            </a:xfrm>
          </p:grpSpPr>
          <p:sp>
            <p:nvSpPr>
              <p:cNvPr id="147" name="Oval 146"/>
              <p:cNvSpPr/>
              <p:nvPr/>
            </p:nvSpPr>
            <p:spPr>
              <a:xfrm>
                <a:off x="3647001" y="3804663"/>
                <a:ext cx="261265" cy="261265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8" name="Isosceles Triangle 147"/>
              <p:cNvSpPr/>
              <p:nvPr/>
            </p:nvSpPr>
            <p:spPr>
              <a:xfrm rot="5400000">
                <a:off x="3741099" y="3885242"/>
                <a:ext cx="116123" cy="100106"/>
              </a:xfrm>
              <a:prstGeom prst="triangle">
                <a:avLst/>
              </a:prstGeom>
              <a:solidFill>
                <a:srgbClr val="18181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4" name="Group 133"/>
            <p:cNvGrpSpPr/>
            <p:nvPr/>
          </p:nvGrpSpPr>
          <p:grpSpPr>
            <a:xfrm>
              <a:off x="5222747" y="3646777"/>
              <a:ext cx="411480" cy="411480"/>
              <a:chOff x="5401009" y="3790185"/>
              <a:chExt cx="411480" cy="411480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5401009" y="3790185"/>
                <a:ext cx="411480" cy="411480"/>
              </a:xfrm>
              <a:prstGeom prst="ellipse">
                <a:avLst/>
              </a:prstGeom>
              <a:noFill/>
              <a:ln w="12700" cap="flat" cmpd="sng" algn="ctr">
                <a:solidFill>
                  <a:srgbClr val="60606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Rectangle: Rounded Corners 144"/>
              <p:cNvSpPr/>
              <p:nvPr/>
            </p:nvSpPr>
            <p:spPr>
              <a:xfrm>
                <a:off x="5593033" y="3896139"/>
                <a:ext cx="27432" cy="198486"/>
              </a:xfrm>
              <a:prstGeom prst="roundRect">
                <a:avLst/>
              </a:prstGeom>
              <a:solidFill>
                <a:srgbClr val="B5B5B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6" name="Rectangle: Rounded Corners 145"/>
              <p:cNvSpPr/>
              <p:nvPr/>
            </p:nvSpPr>
            <p:spPr>
              <a:xfrm rot="16200000">
                <a:off x="5593033" y="3894864"/>
                <a:ext cx="27432" cy="198486"/>
              </a:xfrm>
              <a:prstGeom prst="roundRect">
                <a:avLst/>
              </a:prstGeom>
              <a:solidFill>
                <a:srgbClr val="B5B5B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5" name="Group 134"/>
            <p:cNvGrpSpPr/>
            <p:nvPr/>
          </p:nvGrpSpPr>
          <p:grpSpPr>
            <a:xfrm>
              <a:off x="5672694" y="3643120"/>
              <a:ext cx="411480" cy="411480"/>
              <a:chOff x="5915543" y="3643120"/>
              <a:chExt cx="411480" cy="411480"/>
            </a:xfrm>
          </p:grpSpPr>
          <p:sp>
            <p:nvSpPr>
              <p:cNvPr id="142" name="Oval 141"/>
              <p:cNvSpPr/>
              <p:nvPr/>
            </p:nvSpPr>
            <p:spPr>
              <a:xfrm>
                <a:off x="5915543" y="3643120"/>
                <a:ext cx="411480" cy="411480"/>
              </a:xfrm>
              <a:prstGeom prst="ellipse">
                <a:avLst/>
              </a:prstGeom>
              <a:noFill/>
              <a:ln w="12700" cap="flat" cmpd="sng" algn="ctr">
                <a:solidFill>
                  <a:srgbClr val="60606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43" name="Graphic 7" descr="Thumbs up sign with solid fill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003139" y="3715330"/>
                <a:ext cx="243303" cy="243303"/>
              </a:xfrm>
              <a:prstGeom prst="rect">
                <a:avLst/>
              </a:prstGeom>
            </p:spPr>
          </p:pic>
        </p:grpSp>
        <p:grpSp>
          <p:nvGrpSpPr>
            <p:cNvPr id="136" name="Group 135"/>
            <p:cNvGrpSpPr/>
            <p:nvPr/>
          </p:nvGrpSpPr>
          <p:grpSpPr>
            <a:xfrm>
              <a:off x="6122232" y="3658675"/>
              <a:ext cx="411480" cy="411480"/>
              <a:chOff x="5915543" y="3643120"/>
              <a:chExt cx="411480" cy="411480"/>
            </a:xfrm>
          </p:grpSpPr>
          <p:sp>
            <p:nvSpPr>
              <p:cNvPr id="140" name="Oval 139"/>
              <p:cNvSpPr/>
              <p:nvPr/>
            </p:nvSpPr>
            <p:spPr>
              <a:xfrm>
                <a:off x="5915543" y="3643120"/>
                <a:ext cx="411480" cy="411480"/>
              </a:xfrm>
              <a:prstGeom prst="ellipse">
                <a:avLst/>
              </a:prstGeom>
              <a:noFill/>
              <a:ln w="12700" cap="flat" cmpd="sng" algn="ctr">
                <a:solidFill>
                  <a:srgbClr val="60606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41" name="Graphic 7" descr="Thumbs up sign with solid fill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flipH="1" flipV="1">
                <a:off x="6003139" y="3715330"/>
                <a:ext cx="243303" cy="243303"/>
              </a:xfrm>
              <a:prstGeom prst="rect">
                <a:avLst/>
              </a:prstGeom>
            </p:spPr>
          </p:pic>
        </p:grpSp>
        <p:grpSp>
          <p:nvGrpSpPr>
            <p:cNvPr id="137" name="Group 136"/>
            <p:cNvGrpSpPr/>
            <p:nvPr/>
          </p:nvGrpSpPr>
          <p:grpSpPr>
            <a:xfrm>
              <a:off x="6934258" y="3658675"/>
              <a:ext cx="411480" cy="411480"/>
              <a:chOff x="6934746" y="3658675"/>
              <a:chExt cx="411480" cy="411480"/>
            </a:xfrm>
          </p:grpSpPr>
          <p:sp>
            <p:nvSpPr>
              <p:cNvPr id="138" name="Oval 137"/>
              <p:cNvSpPr/>
              <p:nvPr/>
            </p:nvSpPr>
            <p:spPr>
              <a:xfrm>
                <a:off x="6934746" y="3658675"/>
                <a:ext cx="411480" cy="411480"/>
              </a:xfrm>
              <a:prstGeom prst="ellipse">
                <a:avLst/>
              </a:prstGeom>
              <a:noFill/>
              <a:ln w="12700" cap="flat" cmpd="sng" algn="ctr">
                <a:solidFill>
                  <a:srgbClr val="60606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9" name="Arrow: Chevron 138"/>
              <p:cNvSpPr/>
              <p:nvPr/>
            </p:nvSpPr>
            <p:spPr>
              <a:xfrm rot="5400000">
                <a:off x="7089686" y="3774068"/>
                <a:ext cx="101600" cy="186620"/>
              </a:xfrm>
              <a:prstGeom prst="chevron">
                <a:avLst>
                  <a:gd name="adj" fmla="val 66408"/>
                </a:avLst>
              </a:prstGeom>
              <a:solidFill>
                <a:srgbClr val="B5B5B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9" name="Group 148"/>
          <p:cNvGrpSpPr/>
          <p:nvPr/>
        </p:nvGrpSpPr>
        <p:grpSpPr>
          <a:xfrm>
            <a:off x="0" y="0"/>
            <a:ext cx="12192000" cy="559860"/>
            <a:chOff x="0" y="0"/>
            <a:chExt cx="12192000" cy="559860"/>
          </a:xfrm>
        </p:grpSpPr>
        <p:sp>
          <p:nvSpPr>
            <p:cNvPr id="150" name="Rectangle 149"/>
            <p:cNvSpPr/>
            <p:nvPr/>
          </p:nvSpPr>
          <p:spPr>
            <a:xfrm>
              <a:off x="0" y="0"/>
              <a:ext cx="12192000" cy="55986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350840" y="89766"/>
              <a:ext cx="1062506" cy="3803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prstTxWarp prst="textDeflateBottom">
                <a:avLst>
                  <a:gd name="adj" fmla="val 86389"/>
                </a:avLst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Bebas Neue" panose="020B0606020202050201" pitchFamily="34" charset="0"/>
                </a:rPr>
                <a:t>Netflix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ebas Neue" panose="020B0606020202050201" pitchFamily="34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1726086" y="127866"/>
              <a:ext cx="6858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Home</a:t>
              </a: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2411887" y="127866"/>
              <a:ext cx="1062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TV Shows</a:t>
              </a: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3313587" y="127866"/>
              <a:ext cx="1062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Movies</a:t>
              </a: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4050186" y="127865"/>
              <a:ext cx="14489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New &amp; Popular</a:t>
              </a: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5277793" y="127864"/>
              <a:ext cx="1062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My List</a:t>
              </a: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7" name="Graphic 4" descr="Magnifying glass with solid fill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41613" y="127745"/>
              <a:ext cx="277000" cy="277000"/>
            </a:xfrm>
            <a:prstGeom prst="rect">
              <a:avLst/>
            </a:prstGeom>
          </p:spPr>
        </p:pic>
        <p:sp>
          <p:nvSpPr>
            <p:cNvPr id="158" name="TextBox 157"/>
            <p:cNvSpPr txBox="1"/>
            <p:nvPr/>
          </p:nvSpPr>
          <p:spPr>
            <a:xfrm>
              <a:off x="9972761" y="128708"/>
              <a:ext cx="54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KIDS</a:t>
              </a: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59" name="Group 158"/>
            <p:cNvGrpSpPr/>
            <p:nvPr/>
          </p:nvGrpSpPr>
          <p:grpSpPr>
            <a:xfrm>
              <a:off x="10696706" y="147160"/>
              <a:ext cx="203271" cy="213350"/>
              <a:chOff x="6619875" y="3076572"/>
              <a:chExt cx="576263" cy="604840"/>
            </a:xfrm>
          </p:grpSpPr>
          <p:sp>
            <p:nvSpPr>
              <p:cNvPr id="163" name="Rectangle 162"/>
              <p:cNvSpPr/>
              <p:nvPr/>
            </p:nvSpPr>
            <p:spPr>
              <a:xfrm>
                <a:off x="6619875" y="3271838"/>
                <a:ext cx="576263" cy="157162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662739" y="3424237"/>
                <a:ext cx="252412" cy="257175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908006" y="3424236"/>
                <a:ext cx="252412" cy="257175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6705601" y="3076572"/>
                <a:ext cx="216694" cy="195265"/>
              </a:xfrm>
              <a:prstGeom prst="ellipse">
                <a:avLst/>
              </a:prstGeom>
              <a:noFill/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6922295" y="3162300"/>
                <a:ext cx="157161" cy="109537"/>
              </a:xfrm>
              <a:prstGeom prst="ellipse">
                <a:avLst/>
              </a:prstGeom>
              <a:noFill/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60" name="Isosceles Triangle 159"/>
            <p:cNvSpPr/>
            <p:nvPr/>
          </p:nvSpPr>
          <p:spPr>
            <a:xfrm flipV="1">
              <a:off x="11997467" y="266244"/>
              <a:ext cx="73870" cy="45719"/>
            </a:xfrm>
            <a:prstGeom prst="triangl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61" name="Picture Placeholder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" r="260"/>
            <a:stretch>
              <a:fillRect/>
            </a:stretch>
          </p:blipFill>
          <p:spPr>
            <a:xfrm>
              <a:off x="11605819" y="134878"/>
              <a:ext cx="277000" cy="277000"/>
            </a:xfrm>
            <a:prstGeom prst="roundRect">
              <a:avLst/>
            </a:prstGeom>
          </p:spPr>
        </p:pic>
        <p:pic>
          <p:nvPicPr>
            <p:cNvPr id="162" name="Picture 2"/>
            <p:cNvPicPr>
              <a:picLocks noChangeAspect="1" noChangeArrowheads="1"/>
            </p:cNvPicPr>
            <p:nvPr/>
          </p:nvPicPr>
          <p:blipFill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7044" y="167563"/>
              <a:ext cx="203271" cy="203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134470" y="4775200"/>
            <a:ext cx="12057530" cy="2082800"/>
          </a:xfrm>
          <a:prstGeom prst="rect">
            <a:avLst/>
          </a:prstGeom>
          <a:solidFill>
            <a:srgbClr val="E7E6E6">
              <a:lumMod val="1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tflix Sans Black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4775200"/>
          </a:xfrm>
          <a:prstGeom prst="rect">
            <a:avLst/>
          </a:prstGeom>
          <a:gradFill>
            <a:gsLst>
              <a:gs pos="0">
                <a:srgbClr val="44546A">
                  <a:lumMod val="50000"/>
                  <a:alpha val="10000"/>
                </a:srgbClr>
              </a:gs>
              <a:gs pos="99000">
                <a:srgbClr val="E7E6E6">
                  <a:lumMod val="10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tflix Sans Black"/>
            </a:endParaRPr>
          </a:p>
        </p:txBody>
      </p:sp>
      <p:sp>
        <p:nvSpPr>
          <p:cNvPr id="4" name="Rectangle: Rounded Corners 3"/>
          <p:cNvSpPr/>
          <p:nvPr/>
        </p:nvSpPr>
        <p:spPr>
          <a:xfrm>
            <a:off x="461130" y="2176856"/>
            <a:ext cx="4748857" cy="936190"/>
          </a:xfrm>
          <a:prstGeom prst="roundRect">
            <a:avLst>
              <a:gd name="adj" fmla="val 8060"/>
            </a:avLst>
          </a:prstGeom>
          <a:solidFill>
            <a:srgbClr val="E7E6E6">
              <a:lumMod val="25000"/>
              <a:alpha val="3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152400" dist="88900" dir="5400000" algn="t" rotWithShape="0">
              <a:prstClr val="black">
                <a:alpha val="4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tflix Sans Black"/>
            </a:endParaRPr>
          </a:p>
        </p:txBody>
      </p:sp>
      <p:sp>
        <p:nvSpPr>
          <p:cNvPr id="5" name="Rectangle: Rounded Corners 4"/>
          <p:cNvSpPr/>
          <p:nvPr/>
        </p:nvSpPr>
        <p:spPr>
          <a:xfrm>
            <a:off x="6175191" y="2217197"/>
            <a:ext cx="4748857" cy="936190"/>
          </a:xfrm>
          <a:prstGeom prst="roundRect">
            <a:avLst>
              <a:gd name="adj" fmla="val 8060"/>
            </a:avLst>
          </a:prstGeom>
          <a:solidFill>
            <a:srgbClr val="E7E6E6">
              <a:lumMod val="25000"/>
              <a:alpha val="3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101600" dist="63500" dir="5400000" algn="t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tflix Sans Black"/>
            </a:endParaRPr>
          </a:p>
        </p:txBody>
      </p:sp>
      <p:sp>
        <p:nvSpPr>
          <p:cNvPr id="6" name="Rectangle: Rounded Corners 5"/>
          <p:cNvSpPr/>
          <p:nvPr/>
        </p:nvSpPr>
        <p:spPr>
          <a:xfrm>
            <a:off x="472336" y="3220328"/>
            <a:ext cx="4748857" cy="936190"/>
          </a:xfrm>
          <a:prstGeom prst="roundRect">
            <a:avLst>
              <a:gd name="adj" fmla="val 8060"/>
            </a:avLst>
          </a:prstGeom>
          <a:solidFill>
            <a:srgbClr val="E7E6E6">
              <a:lumMod val="25000"/>
              <a:alpha val="3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101600" dist="63500" dir="5400000" algn="t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tflix Sans Black"/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6175191" y="3380348"/>
            <a:ext cx="4748857" cy="936190"/>
          </a:xfrm>
          <a:prstGeom prst="roundRect">
            <a:avLst>
              <a:gd name="adj" fmla="val 8060"/>
            </a:avLst>
          </a:prstGeom>
          <a:solidFill>
            <a:srgbClr val="E7E6E6">
              <a:lumMod val="25000"/>
              <a:alpha val="3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101600" dist="63500" dir="5400000" algn="t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tflix Sans Blac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31973" y="2557883"/>
            <a:ext cx="2843759" cy="6221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IN" sz="1500">
                <a:solidFill>
                  <a:prstClr val="white">
                    <a:lumMod val="85000"/>
                  </a:prstClr>
                </a:solidFill>
                <a:latin typeface="Netflix Sans Black"/>
                <a:cs typeface="Times New Roman" panose="02020603050405020304"/>
              </a:rPr>
              <a:t>Smooth interface with user friendly nature</a:t>
            </a:r>
            <a:endParaRPr lang="en-US" sz="1500">
              <a:solidFill>
                <a:prstClr val="white">
                  <a:lumMod val="85000"/>
                </a:prstClr>
              </a:solidFill>
              <a:latin typeface="Netflix Sans Black"/>
              <a:cs typeface="Times New Roman" panose="020206030504050203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31973" y="2258858"/>
            <a:ext cx="2843759" cy="350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IN" sz="1500" b="1">
                <a:solidFill>
                  <a:prstClr val="white"/>
                </a:solidFill>
                <a:latin typeface="Netflix Sans Black"/>
                <a:ea typeface="Inter Light" panose="02000403000000020004" pitchFamily="50" charset="0"/>
                <a:cs typeface="Inter Light" panose="02000403000000020004" pitchFamily="50" charset="0"/>
              </a:rPr>
              <a:t>UI &amp; UX</a:t>
            </a:r>
            <a:endParaRPr lang="en-IN" sz="1500" b="1">
              <a:solidFill>
                <a:prstClr val="white"/>
              </a:solidFill>
              <a:latin typeface="Netflix Sans Black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45134" y="2283612"/>
            <a:ext cx="1094332" cy="230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>
              <a:lnSpc>
                <a:spcPct val="120000"/>
              </a:lnSpc>
            </a:pPr>
            <a:r>
              <a:rPr lang="en-IN" sz="800">
                <a:solidFill>
                  <a:prstClr val="white">
                    <a:lumMod val="85000"/>
                  </a:prstClr>
                </a:solidFill>
                <a:latin typeface="Netflix Sans Black"/>
                <a:ea typeface="Inter Light" panose="02000403000000020004" pitchFamily="50" charset="0"/>
                <a:cs typeface="Inter Light" panose="02000403000000020004" pitchFamily="50" charset="0"/>
              </a:rPr>
              <a:t>50 min</a:t>
            </a:r>
            <a:endParaRPr lang="en-IN" b="1">
              <a:solidFill>
                <a:prstClr val="white">
                  <a:lumMod val="85000"/>
                </a:prstClr>
              </a:solidFill>
              <a:latin typeface="Netflix Sans Black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82287" y="2699078"/>
            <a:ext cx="2843759" cy="350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IN" sz="800">
                <a:solidFill>
                  <a:prstClr val="white">
                    <a:lumMod val="85000"/>
                  </a:prstClr>
                </a:solidFill>
                <a:latin typeface="Netflix Sans Black"/>
                <a:ea typeface="Inter Light" panose="02000403000000020004" pitchFamily="50" charset="0"/>
                <a:cs typeface="Inter Light" panose="02000403000000020004" pitchFamily="50" charset="0"/>
              </a:rPr>
              <a:t> </a:t>
            </a:r>
            <a:r>
              <a:rPr lang="en-IN" sz="1500">
                <a:solidFill>
                  <a:prstClr val="white">
                    <a:lumMod val="85000"/>
                  </a:prstClr>
                </a:solidFill>
                <a:latin typeface="Netflix Sans Black"/>
                <a:ea typeface="Inter Light" panose="02000403000000020004" pitchFamily="50" charset="0"/>
                <a:cs typeface="Inter Light" panose="02000403000000020004" pitchFamily="50" charset="0"/>
              </a:rPr>
              <a:t>Search results are accurate</a:t>
            </a:r>
            <a:endParaRPr lang="en-IN" sz="800">
              <a:solidFill>
                <a:prstClr val="white">
                  <a:lumMod val="85000"/>
                </a:prstClr>
              </a:solidFill>
              <a:latin typeface="Netflix Sans Black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05552" y="2355229"/>
            <a:ext cx="2843759" cy="350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IN" sz="1500" b="1">
                <a:solidFill>
                  <a:prstClr val="white"/>
                </a:solidFill>
                <a:latin typeface="Netflix Sans Black"/>
                <a:cs typeface="Times New Roman" panose="02020603050405020304"/>
              </a:rPr>
              <a:t>Search Engine</a:t>
            </a:r>
            <a:endParaRPr lang="en-US" sz="1500">
              <a:solidFill>
                <a:prstClr val="white"/>
              </a:solidFill>
              <a:latin typeface="Netflix Sans Black"/>
              <a:cs typeface="Times New Roman" panose="0202060305040502030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18713" y="2379983"/>
            <a:ext cx="1094332" cy="230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>
              <a:lnSpc>
                <a:spcPct val="120000"/>
              </a:lnSpc>
            </a:pPr>
            <a:r>
              <a:rPr lang="en-IN" sz="800">
                <a:solidFill>
                  <a:prstClr val="white">
                    <a:lumMod val="85000"/>
                  </a:prstClr>
                </a:solidFill>
                <a:latin typeface="Netflix Sans Black"/>
                <a:ea typeface="Inter Light" panose="02000403000000020004" pitchFamily="50" charset="0"/>
                <a:cs typeface="Inter Light" panose="02000403000000020004" pitchFamily="50" charset="0"/>
              </a:rPr>
              <a:t>54 min</a:t>
            </a:r>
            <a:endParaRPr lang="en-IN" b="1">
              <a:solidFill>
                <a:prstClr val="white">
                  <a:lumMod val="85000"/>
                </a:prstClr>
              </a:solidFill>
              <a:latin typeface="Netflix Sans Black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75944" y="3448118"/>
            <a:ext cx="2843759" cy="6221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IN" sz="1500" dirty="0">
                <a:solidFill>
                  <a:prstClr val="white">
                    <a:lumMod val="85000"/>
                  </a:prstClr>
                </a:solidFill>
                <a:latin typeface="Netflix Sans Black"/>
                <a:cs typeface="Times New Roman" panose="02020603050405020304"/>
              </a:rPr>
              <a:t>Worldwide collection – All language</a:t>
            </a:r>
            <a:endParaRPr lang="en-US" sz="1500" dirty="0">
              <a:solidFill>
                <a:prstClr val="white">
                  <a:lumMod val="85000"/>
                </a:prstClr>
              </a:solidFill>
              <a:latin typeface="Netflix Sans Black"/>
              <a:cs typeface="Times New Roman" panose="0202060305040502030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75944" y="3149093"/>
            <a:ext cx="2843759" cy="350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IN" sz="1500" b="1">
                <a:solidFill>
                  <a:prstClr val="white"/>
                </a:solidFill>
                <a:latin typeface="Netflix Sans Black"/>
                <a:cs typeface="Times New Roman" panose="02020603050405020304"/>
              </a:rPr>
              <a:t>Content</a:t>
            </a:r>
            <a:endParaRPr lang="en-US" sz="1500">
              <a:solidFill>
                <a:prstClr val="white"/>
              </a:solidFill>
              <a:latin typeface="Netflix Sans Black"/>
              <a:cs typeface="Times New Roman" panose="0202060305040502030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77899" y="3308318"/>
            <a:ext cx="1094332" cy="230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>
              <a:lnSpc>
                <a:spcPct val="120000"/>
              </a:lnSpc>
            </a:pPr>
            <a:r>
              <a:rPr lang="en-IN" sz="800">
                <a:solidFill>
                  <a:prstClr val="white">
                    <a:lumMod val="85000"/>
                  </a:prstClr>
                </a:solidFill>
                <a:latin typeface="Netflix Sans Black"/>
                <a:ea typeface="Inter Light" panose="02000403000000020004" pitchFamily="50" charset="0"/>
                <a:cs typeface="Inter Light" panose="02000403000000020004" pitchFamily="50" charset="0"/>
              </a:rPr>
              <a:t>60 min</a:t>
            </a:r>
            <a:endParaRPr lang="en-IN" b="1">
              <a:solidFill>
                <a:prstClr val="white">
                  <a:lumMod val="85000"/>
                </a:prstClr>
              </a:solidFill>
              <a:latin typeface="Netflix Sans Black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05552" y="3699578"/>
            <a:ext cx="2843759" cy="6221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IN" sz="1500">
                <a:solidFill>
                  <a:prstClr val="white">
                    <a:lumMod val="85000"/>
                  </a:prstClr>
                </a:solidFill>
                <a:latin typeface="Netflix Sans Black"/>
                <a:ea typeface="+mn-lt"/>
                <a:cs typeface="+mn-lt"/>
              </a:rPr>
              <a:t>user's viewing habits and the behaviour of similar users.</a:t>
            </a:r>
            <a:r>
              <a:rPr lang="en-IN" sz="800">
                <a:solidFill>
                  <a:prstClr val="white">
                    <a:lumMod val="85000"/>
                  </a:prstClr>
                </a:solidFill>
                <a:latin typeface="Netflix Sans Black"/>
                <a:ea typeface="+mn-lt"/>
                <a:cs typeface="+mn-lt"/>
              </a:rPr>
              <a:t> </a:t>
            </a:r>
            <a:endParaRPr lang="en-IN" sz="800">
              <a:solidFill>
                <a:prstClr val="white">
                  <a:lumMod val="85000"/>
                </a:prstClr>
              </a:solidFill>
              <a:latin typeface="Netflix Sans Black"/>
              <a:ea typeface="+mn-lt"/>
              <a:cs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05552" y="3423413"/>
            <a:ext cx="2843759" cy="350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IN" sz="1500" b="1">
                <a:solidFill>
                  <a:prstClr val="white"/>
                </a:solidFill>
                <a:latin typeface="Netflix Sans Black"/>
                <a:ea typeface="Inter Light" panose="02000403000000020004" pitchFamily="50" charset="0"/>
                <a:cs typeface="Inter Light" panose="02000403000000020004" pitchFamily="50" charset="0"/>
              </a:rPr>
              <a:t>Recommendations</a:t>
            </a:r>
            <a:endParaRPr lang="en-IN" sz="1500" b="1">
              <a:solidFill>
                <a:prstClr val="white"/>
              </a:solidFill>
              <a:latin typeface="Netflix Sans Black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718713" y="3448167"/>
            <a:ext cx="1094332" cy="230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>
              <a:lnSpc>
                <a:spcPct val="120000"/>
              </a:lnSpc>
            </a:pPr>
            <a:r>
              <a:rPr lang="en-IN" sz="800">
                <a:solidFill>
                  <a:prstClr val="white">
                    <a:lumMod val="85000"/>
                  </a:prstClr>
                </a:solidFill>
                <a:latin typeface="Netflix Sans Black"/>
                <a:ea typeface="Inter Light" panose="02000403000000020004" pitchFamily="50" charset="0"/>
                <a:cs typeface="Inter Light" panose="02000403000000020004" pitchFamily="50" charset="0"/>
              </a:rPr>
              <a:t>48 min</a:t>
            </a:r>
            <a:endParaRPr lang="en-IN" b="1">
              <a:solidFill>
                <a:prstClr val="white">
                  <a:lumMod val="85000"/>
                </a:prstClr>
              </a:solidFill>
              <a:latin typeface="Netflix Sans Black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2485" y="1869389"/>
            <a:ext cx="702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IN" sz="1100" b="1">
                <a:solidFill>
                  <a:prstClr val="white"/>
                </a:solidFill>
                <a:latin typeface="Netflix Sans Black"/>
                <a:ea typeface="Inter" panose="02000503000000020004" pitchFamily="50" charset="0"/>
                <a:cs typeface="Inter" panose="02000503000000020004" pitchFamily="50" charset="0"/>
              </a:rPr>
              <a:t>Season 1</a:t>
            </a:r>
            <a:endParaRPr lang="en-IN" sz="3200" b="1">
              <a:solidFill>
                <a:prstClr val="white"/>
              </a:solidFill>
              <a:latin typeface="Netflix Sans Black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21" name="Freeform 97"/>
          <p:cNvSpPr>
            <a:spLocks noChangeArrowheads="1"/>
          </p:cNvSpPr>
          <p:nvPr/>
        </p:nvSpPr>
        <p:spPr bwMode="auto">
          <a:xfrm rot="5400000">
            <a:off x="1611602" y="3938056"/>
            <a:ext cx="81916" cy="103859"/>
          </a:xfrm>
          <a:custGeom>
            <a:avLst/>
            <a:gdLst>
              <a:gd name="T0" fmla="*/ 240 w 249"/>
              <a:gd name="T1" fmla="*/ 141 h 311"/>
              <a:gd name="T2" fmla="*/ 240 w 249"/>
              <a:gd name="T3" fmla="*/ 141 h 311"/>
              <a:gd name="T4" fmla="*/ 27 w 249"/>
              <a:gd name="T5" fmla="*/ 9 h 311"/>
              <a:gd name="T6" fmla="*/ 0 w 249"/>
              <a:gd name="T7" fmla="*/ 26 h 311"/>
              <a:gd name="T8" fmla="*/ 0 w 249"/>
              <a:gd name="T9" fmla="*/ 283 h 311"/>
              <a:gd name="T10" fmla="*/ 27 w 249"/>
              <a:gd name="T11" fmla="*/ 301 h 311"/>
              <a:gd name="T12" fmla="*/ 240 w 249"/>
              <a:gd name="T13" fmla="*/ 168 h 311"/>
              <a:gd name="T14" fmla="*/ 248 w 249"/>
              <a:gd name="T15" fmla="*/ 150 h 311"/>
              <a:gd name="T16" fmla="*/ 240 w 249"/>
              <a:gd name="T17" fmla="*/ 141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9" h="311">
                <a:moveTo>
                  <a:pt x="240" y="141"/>
                </a:moveTo>
                <a:lnTo>
                  <a:pt x="240" y="141"/>
                </a:lnTo>
                <a:cubicBezTo>
                  <a:pt x="27" y="9"/>
                  <a:pt x="27" y="9"/>
                  <a:pt x="27" y="9"/>
                </a:cubicBezTo>
                <a:cubicBezTo>
                  <a:pt x="9" y="0"/>
                  <a:pt x="0" y="9"/>
                  <a:pt x="0" y="2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1"/>
                  <a:pt x="9" y="310"/>
                  <a:pt x="27" y="301"/>
                </a:cubicBezTo>
                <a:cubicBezTo>
                  <a:pt x="240" y="168"/>
                  <a:pt x="240" y="168"/>
                  <a:pt x="240" y="168"/>
                </a:cubicBezTo>
                <a:cubicBezTo>
                  <a:pt x="240" y="168"/>
                  <a:pt x="248" y="159"/>
                  <a:pt x="248" y="150"/>
                </a:cubicBezTo>
                <a:lnTo>
                  <a:pt x="240" y="141"/>
                </a:lnTo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etflix Sans Black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0933" y="612332"/>
            <a:ext cx="247849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defTabSz="914400"/>
            <a:r>
              <a:rPr lang="en-IN" sz="3200" b="1" spc="300">
                <a:solidFill>
                  <a:srgbClr val="FF0000"/>
                </a:solidFill>
                <a:latin typeface="Netflix Sans Black"/>
                <a:ea typeface="Inter" panose="02000503000000020004" pitchFamily="50" charset="0"/>
                <a:cs typeface="Inter" panose="02000503000000020004" pitchFamily="50" charset="0"/>
              </a:rPr>
              <a:t>STICKINESS</a:t>
            </a:r>
            <a:endParaRPr lang="en-IN" sz="3200" b="1" spc="300">
              <a:solidFill>
                <a:srgbClr val="FF0000"/>
              </a:solidFill>
              <a:latin typeface="Netflix Sans Black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07160" y="1094361"/>
            <a:ext cx="1222875" cy="261610"/>
            <a:chOff x="841426" y="2624453"/>
            <a:chExt cx="1222875" cy="261610"/>
          </a:xfrm>
        </p:grpSpPr>
        <p:sp>
          <p:nvSpPr>
            <p:cNvPr id="24" name="TextBox 23"/>
            <p:cNvSpPr txBox="1"/>
            <p:nvPr/>
          </p:nvSpPr>
          <p:spPr>
            <a:xfrm>
              <a:off x="841426" y="2624453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100" b="1">
                  <a:solidFill>
                    <a:prstClr val="white"/>
                  </a:solidFill>
                  <a:latin typeface="Netflix Sans Black"/>
                  <a:ea typeface="Inter" panose="02000503000000020004" pitchFamily="50" charset="0"/>
                  <a:cs typeface="Inter" panose="02000503000000020004" pitchFamily="50" charset="0"/>
                </a:rPr>
                <a:t>2020</a:t>
              </a:r>
              <a:endParaRPr lang="en-IN" sz="3200" b="1">
                <a:solidFill>
                  <a:prstClr val="white"/>
                </a:solidFill>
                <a:latin typeface="Netflix Sans Black"/>
                <a:ea typeface="Inter" panose="02000503000000020004" pitchFamily="50" charset="0"/>
                <a:cs typeface="Inter" panose="02000503000000020004" pitchFamily="50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466060" y="2624453"/>
              <a:ext cx="59824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100" b="1">
                  <a:solidFill>
                    <a:prstClr val="white"/>
                  </a:solidFill>
                  <a:latin typeface="Netflix Sans Black"/>
                  <a:ea typeface="Inter" panose="02000503000000020004" pitchFamily="50" charset="0"/>
                  <a:cs typeface="Inter" panose="02000503000000020004" pitchFamily="50" charset="0"/>
                </a:rPr>
                <a:t>English</a:t>
              </a:r>
              <a:endParaRPr lang="en-IN" sz="3200" b="1">
                <a:solidFill>
                  <a:prstClr val="white"/>
                </a:solidFill>
                <a:latin typeface="Netflix Sans Black"/>
                <a:ea typeface="Inter" panose="02000503000000020004" pitchFamily="50" charset="0"/>
                <a:cs typeface="Inter" panose="02000503000000020004" pitchFamily="50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309399" y="2624453"/>
              <a:ext cx="2519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100" b="1">
                  <a:solidFill>
                    <a:prstClr val="white"/>
                  </a:solidFill>
                  <a:latin typeface="Netflix Sans Black"/>
                  <a:ea typeface="Inter" panose="02000503000000020004" pitchFamily="50" charset="0"/>
                  <a:cs typeface="Inter" panose="02000503000000020004" pitchFamily="50" charset="0"/>
                </a:rPr>
                <a:t>|</a:t>
              </a:r>
              <a:endParaRPr lang="en-IN" sz="3200" b="1">
                <a:solidFill>
                  <a:prstClr val="white"/>
                </a:solidFill>
                <a:latin typeface="Netflix Sans Black"/>
                <a:ea typeface="Inter" panose="02000503000000020004" pitchFamily="50" charset="0"/>
                <a:cs typeface="Inter" panose="02000503000000020004" pitchFamily="50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75827" y="1434243"/>
            <a:ext cx="2412622" cy="351308"/>
            <a:chOff x="893688" y="3984590"/>
            <a:chExt cx="2412622" cy="351308"/>
          </a:xfrm>
        </p:grpSpPr>
        <p:sp>
          <p:nvSpPr>
            <p:cNvPr id="30" name="Oval 29"/>
            <p:cNvSpPr/>
            <p:nvPr/>
          </p:nvSpPr>
          <p:spPr>
            <a:xfrm>
              <a:off x="893688" y="3984590"/>
              <a:ext cx="351308" cy="351308"/>
            </a:xfrm>
            <a:prstGeom prst="ellipse">
              <a:avLst/>
            </a:prstGeom>
            <a:noFill/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tflix Sans Black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1410543" y="3984590"/>
              <a:ext cx="351308" cy="351308"/>
            </a:xfrm>
            <a:prstGeom prst="ellipse">
              <a:avLst/>
            </a:prstGeom>
            <a:noFill/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tflix Sans Black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1927398" y="3984590"/>
              <a:ext cx="351308" cy="351308"/>
            </a:xfrm>
            <a:prstGeom prst="ellipse">
              <a:avLst/>
            </a:prstGeom>
            <a:noFill/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tflix Sans Black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2444253" y="3984590"/>
              <a:ext cx="351308" cy="351308"/>
            </a:xfrm>
            <a:prstGeom prst="ellipse">
              <a:avLst/>
            </a:prstGeom>
            <a:noFill/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tflix Sans Black"/>
              </a:endParaRPr>
            </a:p>
          </p:txBody>
        </p:sp>
        <p:sp>
          <p:nvSpPr>
            <p:cNvPr id="34" name="Freeform 1"/>
            <p:cNvSpPr>
              <a:spLocks noChangeArrowheads="1"/>
            </p:cNvSpPr>
            <p:nvPr/>
          </p:nvSpPr>
          <p:spPr bwMode="auto">
            <a:xfrm>
              <a:off x="1529714" y="4114947"/>
              <a:ext cx="112966" cy="90595"/>
            </a:xfrm>
            <a:custGeom>
              <a:avLst/>
              <a:gdLst>
                <a:gd name="T0" fmla="*/ 399 w 444"/>
                <a:gd name="T1" fmla="*/ 36 h 356"/>
                <a:gd name="T2" fmla="*/ 399 w 444"/>
                <a:gd name="T3" fmla="*/ 36 h 356"/>
                <a:gd name="T4" fmla="*/ 248 w 444"/>
                <a:gd name="T5" fmla="*/ 36 h 356"/>
                <a:gd name="T6" fmla="*/ 221 w 444"/>
                <a:gd name="T7" fmla="*/ 62 h 356"/>
                <a:gd name="T8" fmla="*/ 195 w 444"/>
                <a:gd name="T9" fmla="*/ 36 h 356"/>
                <a:gd name="T10" fmla="*/ 45 w 444"/>
                <a:gd name="T11" fmla="*/ 36 h 356"/>
                <a:gd name="T12" fmla="*/ 45 w 444"/>
                <a:gd name="T13" fmla="*/ 186 h 356"/>
                <a:gd name="T14" fmla="*/ 221 w 444"/>
                <a:gd name="T15" fmla="*/ 355 h 356"/>
                <a:gd name="T16" fmla="*/ 399 w 444"/>
                <a:gd name="T17" fmla="*/ 186 h 356"/>
                <a:gd name="T18" fmla="*/ 399 w 444"/>
                <a:gd name="T19" fmla="*/ 3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4" h="356">
                  <a:moveTo>
                    <a:pt x="399" y="36"/>
                  </a:moveTo>
                  <a:lnTo>
                    <a:pt x="399" y="36"/>
                  </a:lnTo>
                  <a:cubicBezTo>
                    <a:pt x="355" y="0"/>
                    <a:pt x="293" y="0"/>
                    <a:pt x="248" y="36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195" y="36"/>
                    <a:pt x="195" y="36"/>
                    <a:pt x="195" y="36"/>
                  </a:cubicBezTo>
                  <a:cubicBezTo>
                    <a:pt x="151" y="0"/>
                    <a:pt x="89" y="0"/>
                    <a:pt x="45" y="36"/>
                  </a:cubicBezTo>
                  <a:cubicBezTo>
                    <a:pt x="0" y="80"/>
                    <a:pt x="0" y="151"/>
                    <a:pt x="45" y="186"/>
                  </a:cubicBezTo>
                  <a:cubicBezTo>
                    <a:pt x="221" y="355"/>
                    <a:pt x="221" y="355"/>
                    <a:pt x="221" y="355"/>
                  </a:cubicBezTo>
                  <a:cubicBezTo>
                    <a:pt x="399" y="186"/>
                    <a:pt x="399" y="186"/>
                    <a:pt x="399" y="186"/>
                  </a:cubicBezTo>
                  <a:cubicBezTo>
                    <a:pt x="443" y="151"/>
                    <a:pt x="443" y="80"/>
                    <a:pt x="399" y="36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tflix Sans Black"/>
              </a:endParaRPr>
            </a:p>
          </p:txBody>
        </p:sp>
        <p:sp>
          <p:nvSpPr>
            <p:cNvPr id="35" name="Freeform 46"/>
            <p:cNvSpPr>
              <a:spLocks noChangeArrowheads="1"/>
            </p:cNvSpPr>
            <p:nvPr/>
          </p:nvSpPr>
          <p:spPr bwMode="auto">
            <a:xfrm>
              <a:off x="2044333" y="4104321"/>
              <a:ext cx="117439" cy="111847"/>
            </a:xfrm>
            <a:custGeom>
              <a:avLst/>
              <a:gdLst>
                <a:gd name="T0" fmla="*/ 363 w 461"/>
                <a:gd name="T1" fmla="*/ 336 h 443"/>
                <a:gd name="T2" fmla="*/ 363 w 461"/>
                <a:gd name="T3" fmla="*/ 336 h 443"/>
                <a:gd name="T4" fmla="*/ 284 w 461"/>
                <a:gd name="T5" fmla="*/ 248 h 443"/>
                <a:gd name="T6" fmla="*/ 310 w 461"/>
                <a:gd name="T7" fmla="*/ 195 h 443"/>
                <a:gd name="T8" fmla="*/ 328 w 461"/>
                <a:gd name="T9" fmla="*/ 151 h 443"/>
                <a:gd name="T10" fmla="*/ 319 w 461"/>
                <a:gd name="T11" fmla="*/ 132 h 443"/>
                <a:gd name="T12" fmla="*/ 328 w 461"/>
                <a:gd name="T13" fmla="*/ 88 h 443"/>
                <a:gd name="T14" fmla="*/ 230 w 461"/>
                <a:gd name="T15" fmla="*/ 0 h 443"/>
                <a:gd name="T16" fmla="*/ 132 w 461"/>
                <a:gd name="T17" fmla="*/ 88 h 443"/>
                <a:gd name="T18" fmla="*/ 141 w 461"/>
                <a:gd name="T19" fmla="*/ 132 h 443"/>
                <a:gd name="T20" fmla="*/ 132 w 461"/>
                <a:gd name="T21" fmla="*/ 151 h 443"/>
                <a:gd name="T22" fmla="*/ 150 w 461"/>
                <a:gd name="T23" fmla="*/ 195 h 443"/>
                <a:gd name="T24" fmla="*/ 177 w 461"/>
                <a:gd name="T25" fmla="*/ 248 h 443"/>
                <a:gd name="T26" fmla="*/ 97 w 461"/>
                <a:gd name="T27" fmla="*/ 336 h 443"/>
                <a:gd name="T28" fmla="*/ 0 w 461"/>
                <a:gd name="T29" fmla="*/ 398 h 443"/>
                <a:gd name="T30" fmla="*/ 0 w 461"/>
                <a:gd name="T31" fmla="*/ 442 h 443"/>
                <a:gd name="T32" fmla="*/ 230 w 461"/>
                <a:gd name="T33" fmla="*/ 442 h 443"/>
                <a:gd name="T34" fmla="*/ 460 w 461"/>
                <a:gd name="T35" fmla="*/ 442 h 443"/>
                <a:gd name="T36" fmla="*/ 460 w 461"/>
                <a:gd name="T37" fmla="*/ 398 h 443"/>
                <a:gd name="T38" fmla="*/ 363 w 461"/>
                <a:gd name="T39" fmla="*/ 336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61" h="443">
                  <a:moveTo>
                    <a:pt x="363" y="336"/>
                  </a:moveTo>
                  <a:lnTo>
                    <a:pt x="363" y="336"/>
                  </a:lnTo>
                  <a:cubicBezTo>
                    <a:pt x="301" y="310"/>
                    <a:pt x="284" y="292"/>
                    <a:pt x="284" y="248"/>
                  </a:cubicBezTo>
                  <a:cubicBezTo>
                    <a:pt x="284" y="230"/>
                    <a:pt x="301" y="239"/>
                    <a:pt x="310" y="195"/>
                  </a:cubicBezTo>
                  <a:cubicBezTo>
                    <a:pt x="310" y="176"/>
                    <a:pt x="328" y="195"/>
                    <a:pt x="328" y="151"/>
                  </a:cubicBezTo>
                  <a:cubicBezTo>
                    <a:pt x="328" y="132"/>
                    <a:pt x="319" y="132"/>
                    <a:pt x="319" y="132"/>
                  </a:cubicBezTo>
                  <a:cubicBezTo>
                    <a:pt x="319" y="132"/>
                    <a:pt x="328" y="106"/>
                    <a:pt x="328" y="88"/>
                  </a:cubicBezTo>
                  <a:cubicBezTo>
                    <a:pt x="328" y="61"/>
                    <a:pt x="319" y="0"/>
                    <a:pt x="230" y="0"/>
                  </a:cubicBezTo>
                  <a:cubicBezTo>
                    <a:pt x="141" y="0"/>
                    <a:pt x="132" y="61"/>
                    <a:pt x="132" y="88"/>
                  </a:cubicBezTo>
                  <a:cubicBezTo>
                    <a:pt x="132" y="106"/>
                    <a:pt x="141" y="132"/>
                    <a:pt x="141" y="132"/>
                  </a:cubicBezTo>
                  <a:cubicBezTo>
                    <a:pt x="141" y="132"/>
                    <a:pt x="132" y="132"/>
                    <a:pt x="132" y="151"/>
                  </a:cubicBezTo>
                  <a:cubicBezTo>
                    <a:pt x="132" y="195"/>
                    <a:pt x="150" y="176"/>
                    <a:pt x="150" y="195"/>
                  </a:cubicBezTo>
                  <a:cubicBezTo>
                    <a:pt x="159" y="239"/>
                    <a:pt x="177" y="230"/>
                    <a:pt x="177" y="248"/>
                  </a:cubicBezTo>
                  <a:cubicBezTo>
                    <a:pt x="177" y="292"/>
                    <a:pt x="159" y="310"/>
                    <a:pt x="97" y="336"/>
                  </a:cubicBezTo>
                  <a:cubicBezTo>
                    <a:pt x="35" y="354"/>
                    <a:pt x="0" y="380"/>
                    <a:pt x="0" y="398"/>
                  </a:cubicBezTo>
                  <a:cubicBezTo>
                    <a:pt x="0" y="407"/>
                    <a:pt x="0" y="442"/>
                    <a:pt x="0" y="442"/>
                  </a:cubicBezTo>
                  <a:cubicBezTo>
                    <a:pt x="230" y="442"/>
                    <a:pt x="230" y="442"/>
                    <a:pt x="230" y="442"/>
                  </a:cubicBezTo>
                  <a:cubicBezTo>
                    <a:pt x="460" y="442"/>
                    <a:pt x="460" y="442"/>
                    <a:pt x="460" y="442"/>
                  </a:cubicBezTo>
                  <a:cubicBezTo>
                    <a:pt x="460" y="442"/>
                    <a:pt x="460" y="407"/>
                    <a:pt x="460" y="398"/>
                  </a:cubicBezTo>
                  <a:cubicBezTo>
                    <a:pt x="460" y="380"/>
                    <a:pt x="425" y="354"/>
                    <a:pt x="363" y="336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tflix Sans Black"/>
              </a:endParaRPr>
            </a:p>
          </p:txBody>
        </p:sp>
        <p:sp>
          <p:nvSpPr>
            <p:cNvPr id="36" name="Freeform 97"/>
            <p:cNvSpPr>
              <a:spLocks noChangeArrowheads="1"/>
            </p:cNvSpPr>
            <p:nvPr/>
          </p:nvSpPr>
          <p:spPr bwMode="auto">
            <a:xfrm>
              <a:off x="1028384" y="4108315"/>
              <a:ext cx="81916" cy="103859"/>
            </a:xfrm>
            <a:custGeom>
              <a:avLst/>
              <a:gdLst>
                <a:gd name="T0" fmla="*/ 240 w 249"/>
                <a:gd name="T1" fmla="*/ 141 h 311"/>
                <a:gd name="T2" fmla="*/ 240 w 249"/>
                <a:gd name="T3" fmla="*/ 141 h 311"/>
                <a:gd name="T4" fmla="*/ 27 w 249"/>
                <a:gd name="T5" fmla="*/ 9 h 311"/>
                <a:gd name="T6" fmla="*/ 0 w 249"/>
                <a:gd name="T7" fmla="*/ 26 h 311"/>
                <a:gd name="T8" fmla="*/ 0 w 249"/>
                <a:gd name="T9" fmla="*/ 283 h 311"/>
                <a:gd name="T10" fmla="*/ 27 w 249"/>
                <a:gd name="T11" fmla="*/ 301 h 311"/>
                <a:gd name="T12" fmla="*/ 240 w 249"/>
                <a:gd name="T13" fmla="*/ 168 h 311"/>
                <a:gd name="T14" fmla="*/ 248 w 249"/>
                <a:gd name="T15" fmla="*/ 150 h 311"/>
                <a:gd name="T16" fmla="*/ 240 w 249"/>
                <a:gd name="T17" fmla="*/ 141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9" h="311">
                  <a:moveTo>
                    <a:pt x="240" y="141"/>
                  </a:moveTo>
                  <a:lnTo>
                    <a:pt x="240" y="141"/>
                  </a:lnTo>
                  <a:cubicBezTo>
                    <a:pt x="27" y="9"/>
                    <a:pt x="27" y="9"/>
                    <a:pt x="27" y="9"/>
                  </a:cubicBezTo>
                  <a:cubicBezTo>
                    <a:pt x="9" y="0"/>
                    <a:pt x="0" y="9"/>
                    <a:pt x="0" y="26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301"/>
                    <a:pt x="9" y="310"/>
                    <a:pt x="27" y="301"/>
                  </a:cubicBezTo>
                  <a:cubicBezTo>
                    <a:pt x="240" y="168"/>
                    <a:pt x="240" y="168"/>
                    <a:pt x="240" y="168"/>
                  </a:cubicBezTo>
                  <a:cubicBezTo>
                    <a:pt x="240" y="168"/>
                    <a:pt x="248" y="159"/>
                    <a:pt x="248" y="150"/>
                  </a:cubicBezTo>
                  <a:lnTo>
                    <a:pt x="240" y="141"/>
                  </a:ln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tflix Sans Black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2955002" y="3984590"/>
              <a:ext cx="351308" cy="351308"/>
            </a:xfrm>
            <a:prstGeom prst="ellipse">
              <a:avLst/>
            </a:prstGeom>
            <a:noFill/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tflix Sans Black"/>
              </a:endParaRPr>
            </a:p>
          </p:txBody>
        </p:sp>
        <p:sp>
          <p:nvSpPr>
            <p:cNvPr id="38" name="Freeform 7"/>
            <p:cNvSpPr>
              <a:spLocks noChangeArrowheads="1"/>
            </p:cNvSpPr>
            <p:nvPr/>
          </p:nvSpPr>
          <p:spPr bwMode="auto">
            <a:xfrm>
              <a:off x="3081444" y="4103762"/>
              <a:ext cx="98425" cy="112965"/>
            </a:xfrm>
            <a:custGeom>
              <a:avLst/>
              <a:gdLst>
                <a:gd name="T0" fmla="*/ 319 w 390"/>
                <a:gd name="T1" fmla="*/ 301 h 444"/>
                <a:gd name="T2" fmla="*/ 319 w 390"/>
                <a:gd name="T3" fmla="*/ 301 h 444"/>
                <a:gd name="T4" fmla="*/ 274 w 390"/>
                <a:gd name="T5" fmla="*/ 310 h 444"/>
                <a:gd name="T6" fmla="*/ 142 w 390"/>
                <a:gd name="T7" fmla="*/ 239 h 444"/>
                <a:gd name="T8" fmla="*/ 142 w 390"/>
                <a:gd name="T9" fmla="*/ 222 h 444"/>
                <a:gd name="T10" fmla="*/ 142 w 390"/>
                <a:gd name="T11" fmla="*/ 213 h 444"/>
                <a:gd name="T12" fmla="*/ 274 w 390"/>
                <a:gd name="T13" fmla="*/ 133 h 444"/>
                <a:gd name="T14" fmla="*/ 319 w 390"/>
                <a:gd name="T15" fmla="*/ 151 h 444"/>
                <a:gd name="T16" fmla="*/ 389 w 390"/>
                <a:gd name="T17" fmla="*/ 70 h 444"/>
                <a:gd name="T18" fmla="*/ 319 w 390"/>
                <a:gd name="T19" fmla="*/ 0 h 444"/>
                <a:gd name="T20" fmla="*/ 248 w 390"/>
                <a:gd name="T21" fmla="*/ 70 h 444"/>
                <a:gd name="T22" fmla="*/ 248 w 390"/>
                <a:gd name="T23" fmla="*/ 89 h 444"/>
                <a:gd name="T24" fmla="*/ 115 w 390"/>
                <a:gd name="T25" fmla="*/ 169 h 444"/>
                <a:gd name="T26" fmla="*/ 70 w 390"/>
                <a:gd name="T27" fmla="*/ 151 h 444"/>
                <a:gd name="T28" fmla="*/ 0 w 390"/>
                <a:gd name="T29" fmla="*/ 222 h 444"/>
                <a:gd name="T30" fmla="*/ 70 w 390"/>
                <a:gd name="T31" fmla="*/ 301 h 444"/>
                <a:gd name="T32" fmla="*/ 115 w 390"/>
                <a:gd name="T33" fmla="*/ 283 h 444"/>
                <a:gd name="T34" fmla="*/ 248 w 390"/>
                <a:gd name="T35" fmla="*/ 363 h 444"/>
                <a:gd name="T36" fmla="*/ 248 w 390"/>
                <a:gd name="T37" fmla="*/ 372 h 444"/>
                <a:gd name="T38" fmla="*/ 319 w 390"/>
                <a:gd name="T39" fmla="*/ 443 h 444"/>
                <a:gd name="T40" fmla="*/ 389 w 390"/>
                <a:gd name="T41" fmla="*/ 372 h 444"/>
                <a:gd name="T42" fmla="*/ 319 w 390"/>
                <a:gd name="T43" fmla="*/ 301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90" h="444">
                  <a:moveTo>
                    <a:pt x="319" y="301"/>
                  </a:moveTo>
                  <a:lnTo>
                    <a:pt x="319" y="301"/>
                  </a:lnTo>
                  <a:cubicBezTo>
                    <a:pt x="301" y="301"/>
                    <a:pt x="283" y="301"/>
                    <a:pt x="274" y="310"/>
                  </a:cubicBezTo>
                  <a:cubicBezTo>
                    <a:pt x="142" y="239"/>
                    <a:pt x="142" y="239"/>
                    <a:pt x="142" y="239"/>
                  </a:cubicBezTo>
                  <a:cubicBezTo>
                    <a:pt x="142" y="230"/>
                    <a:pt x="142" y="230"/>
                    <a:pt x="142" y="222"/>
                  </a:cubicBezTo>
                  <a:lnTo>
                    <a:pt x="142" y="213"/>
                  </a:lnTo>
                  <a:cubicBezTo>
                    <a:pt x="274" y="133"/>
                    <a:pt x="274" y="133"/>
                    <a:pt x="274" y="133"/>
                  </a:cubicBezTo>
                  <a:cubicBezTo>
                    <a:pt x="283" y="142"/>
                    <a:pt x="301" y="151"/>
                    <a:pt x="319" y="151"/>
                  </a:cubicBezTo>
                  <a:cubicBezTo>
                    <a:pt x="363" y="151"/>
                    <a:pt x="389" y="115"/>
                    <a:pt x="389" y="70"/>
                  </a:cubicBezTo>
                  <a:cubicBezTo>
                    <a:pt x="389" y="35"/>
                    <a:pt x="363" y="0"/>
                    <a:pt x="319" y="0"/>
                  </a:cubicBezTo>
                  <a:cubicBezTo>
                    <a:pt x="274" y="0"/>
                    <a:pt x="248" y="35"/>
                    <a:pt x="248" y="70"/>
                  </a:cubicBezTo>
                  <a:cubicBezTo>
                    <a:pt x="248" y="80"/>
                    <a:pt x="248" y="80"/>
                    <a:pt x="248" y="89"/>
                  </a:cubicBezTo>
                  <a:cubicBezTo>
                    <a:pt x="115" y="169"/>
                    <a:pt x="115" y="169"/>
                    <a:pt x="115" y="169"/>
                  </a:cubicBezTo>
                  <a:cubicBezTo>
                    <a:pt x="107" y="151"/>
                    <a:pt x="88" y="151"/>
                    <a:pt x="70" y="151"/>
                  </a:cubicBezTo>
                  <a:cubicBezTo>
                    <a:pt x="26" y="151"/>
                    <a:pt x="0" y="186"/>
                    <a:pt x="0" y="222"/>
                  </a:cubicBezTo>
                  <a:cubicBezTo>
                    <a:pt x="0" y="266"/>
                    <a:pt x="26" y="301"/>
                    <a:pt x="70" y="301"/>
                  </a:cubicBezTo>
                  <a:cubicBezTo>
                    <a:pt x="88" y="301"/>
                    <a:pt x="107" y="292"/>
                    <a:pt x="115" y="283"/>
                  </a:cubicBezTo>
                  <a:cubicBezTo>
                    <a:pt x="248" y="363"/>
                    <a:pt x="248" y="363"/>
                    <a:pt x="248" y="363"/>
                  </a:cubicBezTo>
                  <a:lnTo>
                    <a:pt x="248" y="372"/>
                  </a:lnTo>
                  <a:cubicBezTo>
                    <a:pt x="248" y="416"/>
                    <a:pt x="274" y="443"/>
                    <a:pt x="319" y="443"/>
                  </a:cubicBezTo>
                  <a:cubicBezTo>
                    <a:pt x="363" y="443"/>
                    <a:pt x="389" y="416"/>
                    <a:pt x="389" y="372"/>
                  </a:cubicBezTo>
                  <a:cubicBezTo>
                    <a:pt x="389" y="328"/>
                    <a:pt x="363" y="301"/>
                    <a:pt x="319" y="301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tflix Sans Black"/>
              </a:endParaRPr>
            </a:p>
          </p:txBody>
        </p:sp>
        <p:sp>
          <p:nvSpPr>
            <p:cNvPr id="39" name="Freeform 170"/>
            <p:cNvSpPr>
              <a:spLocks noChangeArrowheads="1"/>
            </p:cNvSpPr>
            <p:nvPr/>
          </p:nvSpPr>
          <p:spPr bwMode="auto">
            <a:xfrm>
              <a:off x="2559032" y="4088622"/>
              <a:ext cx="120448" cy="129185"/>
            </a:xfrm>
            <a:custGeom>
              <a:avLst/>
              <a:gdLst>
                <a:gd name="T0" fmla="*/ 283 w 391"/>
                <a:gd name="T1" fmla="*/ 178 h 463"/>
                <a:gd name="T2" fmla="*/ 283 w 391"/>
                <a:gd name="T3" fmla="*/ 178 h 463"/>
                <a:gd name="T4" fmla="*/ 319 w 391"/>
                <a:gd name="T5" fmla="*/ 18 h 463"/>
                <a:gd name="T6" fmla="*/ 204 w 391"/>
                <a:gd name="T7" fmla="*/ 134 h 463"/>
                <a:gd name="T8" fmla="*/ 98 w 391"/>
                <a:gd name="T9" fmla="*/ 231 h 463"/>
                <a:gd name="T10" fmla="*/ 98 w 391"/>
                <a:gd name="T11" fmla="*/ 400 h 463"/>
                <a:gd name="T12" fmla="*/ 310 w 391"/>
                <a:gd name="T13" fmla="*/ 462 h 463"/>
                <a:gd name="T14" fmla="*/ 390 w 391"/>
                <a:gd name="T15" fmla="*/ 222 h 463"/>
                <a:gd name="T16" fmla="*/ 283 w 391"/>
                <a:gd name="T17" fmla="*/ 178 h 463"/>
                <a:gd name="T18" fmla="*/ 71 w 391"/>
                <a:gd name="T19" fmla="*/ 178 h 463"/>
                <a:gd name="T20" fmla="*/ 71 w 391"/>
                <a:gd name="T21" fmla="*/ 178 h 463"/>
                <a:gd name="T22" fmla="*/ 0 w 391"/>
                <a:gd name="T23" fmla="*/ 257 h 463"/>
                <a:gd name="T24" fmla="*/ 0 w 391"/>
                <a:gd name="T25" fmla="*/ 372 h 463"/>
                <a:gd name="T26" fmla="*/ 71 w 391"/>
                <a:gd name="T27" fmla="*/ 453 h 463"/>
                <a:gd name="T28" fmla="*/ 44 w 391"/>
                <a:gd name="T29" fmla="*/ 400 h 463"/>
                <a:gd name="T30" fmla="*/ 44 w 391"/>
                <a:gd name="T31" fmla="*/ 240 h 463"/>
                <a:gd name="T32" fmla="*/ 71 w 391"/>
                <a:gd name="T33" fmla="*/ 178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1" h="463">
                  <a:moveTo>
                    <a:pt x="283" y="178"/>
                  </a:moveTo>
                  <a:lnTo>
                    <a:pt x="283" y="178"/>
                  </a:lnTo>
                  <a:cubicBezTo>
                    <a:pt x="283" y="169"/>
                    <a:pt x="373" y="89"/>
                    <a:pt x="319" y="18"/>
                  </a:cubicBezTo>
                  <a:cubicBezTo>
                    <a:pt x="310" y="0"/>
                    <a:pt x="266" y="98"/>
                    <a:pt x="204" y="134"/>
                  </a:cubicBezTo>
                  <a:cubicBezTo>
                    <a:pt x="169" y="160"/>
                    <a:pt x="98" y="204"/>
                    <a:pt x="98" y="231"/>
                  </a:cubicBezTo>
                  <a:cubicBezTo>
                    <a:pt x="98" y="400"/>
                    <a:pt x="98" y="400"/>
                    <a:pt x="98" y="400"/>
                  </a:cubicBezTo>
                  <a:cubicBezTo>
                    <a:pt x="98" y="435"/>
                    <a:pt x="213" y="462"/>
                    <a:pt x="310" y="462"/>
                  </a:cubicBezTo>
                  <a:cubicBezTo>
                    <a:pt x="345" y="462"/>
                    <a:pt x="390" y="249"/>
                    <a:pt x="390" y="222"/>
                  </a:cubicBezTo>
                  <a:cubicBezTo>
                    <a:pt x="390" y="187"/>
                    <a:pt x="292" y="187"/>
                    <a:pt x="283" y="178"/>
                  </a:cubicBezTo>
                  <a:close/>
                  <a:moveTo>
                    <a:pt x="71" y="178"/>
                  </a:moveTo>
                  <a:lnTo>
                    <a:pt x="71" y="178"/>
                  </a:lnTo>
                  <a:cubicBezTo>
                    <a:pt x="54" y="178"/>
                    <a:pt x="0" y="187"/>
                    <a:pt x="0" y="257"/>
                  </a:cubicBezTo>
                  <a:cubicBezTo>
                    <a:pt x="0" y="372"/>
                    <a:pt x="0" y="372"/>
                    <a:pt x="0" y="372"/>
                  </a:cubicBezTo>
                  <a:cubicBezTo>
                    <a:pt x="0" y="444"/>
                    <a:pt x="54" y="453"/>
                    <a:pt x="71" y="453"/>
                  </a:cubicBezTo>
                  <a:cubicBezTo>
                    <a:pt x="89" y="453"/>
                    <a:pt x="44" y="435"/>
                    <a:pt x="44" y="400"/>
                  </a:cubicBezTo>
                  <a:cubicBezTo>
                    <a:pt x="44" y="240"/>
                    <a:pt x="44" y="240"/>
                    <a:pt x="44" y="240"/>
                  </a:cubicBezTo>
                  <a:cubicBezTo>
                    <a:pt x="44" y="196"/>
                    <a:pt x="89" y="178"/>
                    <a:pt x="71" y="178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tflix Sans Black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77507" y="304995"/>
            <a:ext cx="1106554" cy="274716"/>
            <a:chOff x="899825" y="1675138"/>
            <a:chExt cx="1106554" cy="274716"/>
          </a:xfrm>
        </p:grpSpPr>
        <p:sp>
          <p:nvSpPr>
            <p:cNvPr id="41" name="Rectangle: Rounded Corners 40"/>
            <p:cNvSpPr/>
            <p:nvPr/>
          </p:nvSpPr>
          <p:spPr>
            <a:xfrm>
              <a:off x="899825" y="1675138"/>
              <a:ext cx="503225" cy="274716"/>
            </a:xfrm>
            <a:prstGeom prst="roundRect">
              <a:avLst>
                <a:gd name="adj" fmla="val 8060"/>
              </a:avLst>
            </a:prstGeom>
            <a:solidFill>
              <a:srgbClr val="E5091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IN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etflix Sans Black"/>
                  <a:ea typeface="Inter Light" panose="02000403000000020004" pitchFamily="50" charset="0"/>
                  <a:cs typeface="Inter Light" panose="02000403000000020004" pitchFamily="50" charset="0"/>
                </a:rPr>
                <a:t>16+</a:t>
              </a:r>
              <a:endParaRPr kumimoji="0" lang="en-IN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tflix Sans Black"/>
                <a:ea typeface="Inter Light" panose="02000403000000020004" pitchFamily="50" charset="0"/>
                <a:cs typeface="Inter Light" panose="02000403000000020004" pitchFamily="50" charset="0"/>
              </a:endParaRPr>
            </a:p>
          </p:txBody>
        </p:sp>
        <p:sp>
          <p:nvSpPr>
            <p:cNvPr id="42" name="Rectangle: Rounded Corners 41"/>
            <p:cNvSpPr/>
            <p:nvPr/>
          </p:nvSpPr>
          <p:spPr>
            <a:xfrm>
              <a:off x="1503154" y="1675138"/>
              <a:ext cx="503225" cy="274716"/>
            </a:xfrm>
            <a:prstGeom prst="roundRect">
              <a:avLst>
                <a:gd name="adj" fmla="val 8060"/>
              </a:avLst>
            </a:prstGeom>
            <a:solidFill>
              <a:srgbClr val="E5091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IN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etflix Sans Black"/>
                  <a:ea typeface="Inter Light" panose="02000403000000020004" pitchFamily="50" charset="0"/>
                  <a:cs typeface="Inter Light" panose="02000403000000020004" pitchFamily="50" charset="0"/>
                </a:rPr>
                <a:t>CC</a:t>
              </a:r>
              <a:endParaRPr kumimoji="0" lang="en-IN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tflix Sans Black"/>
                <a:ea typeface="Inter Light" panose="02000403000000020004" pitchFamily="50" charset="0"/>
                <a:cs typeface="Inter Light" panose="02000403000000020004" pitchFamily="50" charset="0"/>
              </a:endParaRPr>
            </a:p>
          </p:txBody>
        </p:sp>
      </p:grpSp>
      <p:pic>
        <p:nvPicPr>
          <p:cNvPr id="43" name="Picture Placeholder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8" b="6108"/>
          <a:stretch>
            <a:fillRect/>
          </a:stretch>
        </p:blipFill>
        <p:spPr>
          <a:xfrm>
            <a:off x="461131" y="2132033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</p:pic>
      <p:pic>
        <p:nvPicPr>
          <p:cNvPr id="44" name="Picture Placeholder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8" b="4498"/>
          <a:stretch>
            <a:fillRect/>
          </a:stretch>
        </p:blipFill>
        <p:spPr>
          <a:xfrm>
            <a:off x="6175192" y="2217197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</p:pic>
      <p:pic>
        <p:nvPicPr>
          <p:cNvPr id="45" name="Picture Placeholder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4" b="1794"/>
          <a:stretch>
            <a:fillRect/>
          </a:stretch>
        </p:blipFill>
        <p:spPr>
          <a:xfrm>
            <a:off x="461131" y="3149059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</p:pic>
      <p:pic>
        <p:nvPicPr>
          <p:cNvPr id="46" name="Picture Placeholder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" b="855"/>
          <a:stretch>
            <a:fillRect/>
          </a:stretch>
        </p:blipFill>
        <p:spPr>
          <a:xfrm>
            <a:off x="6152332" y="3423379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</p:pic>
      <p:sp>
        <p:nvSpPr>
          <p:cNvPr id="47" name="Rectangle: Rounded Corners 46"/>
          <p:cNvSpPr/>
          <p:nvPr/>
        </p:nvSpPr>
        <p:spPr>
          <a:xfrm>
            <a:off x="499454" y="4288717"/>
            <a:ext cx="4748857" cy="936190"/>
          </a:xfrm>
          <a:prstGeom prst="roundRect">
            <a:avLst>
              <a:gd name="adj" fmla="val 8060"/>
            </a:avLst>
          </a:prstGeom>
          <a:solidFill>
            <a:srgbClr val="E7E6E6">
              <a:lumMod val="25000"/>
              <a:alpha val="3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152400" dist="88900" dir="5400000" algn="t" rotWithShape="0">
              <a:prstClr val="black">
                <a:alpha val="4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tflix Sans Black"/>
            </a:endParaRPr>
          </a:p>
        </p:txBody>
      </p:sp>
      <p:pic>
        <p:nvPicPr>
          <p:cNvPr id="51" name="Picture Placeholder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" r="107"/>
          <a:stretch>
            <a:fillRect/>
          </a:stretch>
        </p:blipFill>
        <p:spPr>
          <a:xfrm>
            <a:off x="510661" y="4288717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</p:pic>
      <p:sp>
        <p:nvSpPr>
          <p:cNvPr id="3" name="Rectangle: Rounded Corners 2"/>
          <p:cNvSpPr/>
          <p:nvPr/>
        </p:nvSpPr>
        <p:spPr>
          <a:xfrm>
            <a:off x="6168510" y="4489526"/>
            <a:ext cx="4748857" cy="936190"/>
          </a:xfrm>
          <a:prstGeom prst="roundRect">
            <a:avLst>
              <a:gd name="adj" fmla="val 8060"/>
            </a:avLst>
          </a:prstGeom>
          <a:solidFill>
            <a:srgbClr val="E7E6E6">
              <a:lumMod val="25000"/>
              <a:alpha val="3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152400" dist="88900" dir="5400000" algn="t" rotWithShape="0">
              <a:prstClr val="black">
                <a:alpha val="4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tflix Sans Black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039353" y="4813403"/>
            <a:ext cx="2843759" cy="6221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IN" sz="1500">
                <a:solidFill>
                  <a:prstClr val="white">
                    <a:lumMod val="85000"/>
                  </a:prstClr>
                </a:solidFill>
                <a:latin typeface="Netflix Sans Black"/>
                <a:cs typeface="Times New Roman" panose="02020603050405020304"/>
              </a:rPr>
              <a:t>Ad-free, high-definition streaming anytime</a:t>
            </a:r>
            <a:endParaRPr lang="en-US" sz="1500">
              <a:solidFill>
                <a:prstClr val="white">
                  <a:lumMod val="85000"/>
                </a:prstClr>
              </a:solidFill>
              <a:latin typeface="Netflix Sans Black"/>
              <a:cs typeface="Times New Roman" panose="02020603050405020304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039353" y="4502948"/>
            <a:ext cx="2843759" cy="350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IN" sz="1500" b="1">
                <a:solidFill>
                  <a:prstClr val="white"/>
                </a:solidFill>
                <a:latin typeface="Netflix Sans Black"/>
                <a:ea typeface="Inter Light" panose="02000403000000020004" pitchFamily="50" charset="0"/>
                <a:cs typeface="Inter Light" panose="02000403000000020004" pitchFamily="50" charset="0"/>
              </a:rPr>
              <a:t>Unlimited access</a:t>
            </a:r>
            <a:endParaRPr lang="en-IN" sz="1500" b="1">
              <a:solidFill>
                <a:prstClr val="white"/>
              </a:solidFill>
              <a:latin typeface="Netflix Sans Black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752514" y="4596282"/>
            <a:ext cx="1094332" cy="230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>
              <a:lnSpc>
                <a:spcPct val="120000"/>
              </a:lnSpc>
            </a:pPr>
            <a:r>
              <a:rPr lang="en-IN" sz="800">
                <a:solidFill>
                  <a:prstClr val="white">
                    <a:lumMod val="85000"/>
                  </a:prstClr>
                </a:solidFill>
                <a:latin typeface="Netflix Sans Black"/>
                <a:ea typeface="Inter Light" panose="02000403000000020004" pitchFamily="50" charset="0"/>
                <a:cs typeface="Inter Light" panose="02000403000000020004" pitchFamily="50" charset="0"/>
              </a:rPr>
              <a:t>50 min</a:t>
            </a:r>
            <a:endParaRPr lang="en-IN" b="1">
              <a:solidFill>
                <a:prstClr val="white">
                  <a:lumMod val="85000"/>
                </a:prstClr>
              </a:solidFill>
              <a:latin typeface="Netflix Sans Black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pic>
        <p:nvPicPr>
          <p:cNvPr id="54" name="Picture Placeholder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4" b="3264"/>
          <a:stretch>
            <a:fillRect/>
          </a:stretch>
        </p:blipFill>
        <p:spPr>
          <a:xfrm>
            <a:off x="6133282" y="4507007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</p:pic>
      <p:sp>
        <p:nvSpPr>
          <p:cNvPr id="55" name="TextBox 54"/>
          <p:cNvSpPr txBox="1"/>
          <p:nvPr/>
        </p:nvSpPr>
        <p:spPr>
          <a:xfrm>
            <a:off x="2336904" y="4583498"/>
            <a:ext cx="2843759" cy="350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US" sz="1500">
                <a:solidFill>
                  <a:prstClr val="white">
                    <a:lumMod val="85000"/>
                  </a:prstClr>
                </a:solidFill>
                <a:latin typeface="Netflix Sans Black"/>
                <a:cs typeface="Times New Roman" panose="02020603050405020304"/>
              </a:rPr>
              <a:t>Cancel Anytime</a:t>
            </a:r>
            <a:endParaRPr lang="en-US" sz="1500">
              <a:solidFill>
                <a:prstClr val="white">
                  <a:lumMod val="85000"/>
                </a:prstClr>
              </a:solidFill>
              <a:latin typeface="Netflix Sans Black"/>
              <a:cs typeface="Times New Roman" panose="02020603050405020304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325474" y="4295903"/>
            <a:ext cx="2843759" cy="350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IN" sz="1500" b="1">
                <a:solidFill>
                  <a:prstClr val="white"/>
                </a:solidFill>
                <a:latin typeface="Netflix Sans Black"/>
                <a:cs typeface="Times New Roman" panose="02020603050405020304"/>
              </a:rPr>
              <a:t>Freedom Unleashed</a:t>
            </a:r>
            <a:endParaRPr lang="en-US" sz="1500">
              <a:solidFill>
                <a:prstClr val="white"/>
              </a:solidFill>
              <a:latin typeface="Netflix Sans Black"/>
              <a:cs typeface="Times New Roman" panose="02020603050405020304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027429" y="4455128"/>
            <a:ext cx="1094332" cy="230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>
              <a:lnSpc>
                <a:spcPct val="120000"/>
              </a:lnSpc>
            </a:pPr>
            <a:r>
              <a:rPr lang="en-IN" sz="800">
                <a:solidFill>
                  <a:prstClr val="white">
                    <a:lumMod val="85000"/>
                  </a:prstClr>
                </a:solidFill>
                <a:latin typeface="Netflix Sans Black"/>
                <a:ea typeface="Inter Light" panose="02000403000000020004" pitchFamily="50" charset="0"/>
                <a:cs typeface="Inter Light" panose="02000403000000020004" pitchFamily="50" charset="0"/>
              </a:rPr>
              <a:t>60 min</a:t>
            </a:r>
            <a:endParaRPr lang="en-IN" b="1">
              <a:solidFill>
                <a:prstClr val="white">
                  <a:lumMod val="85000"/>
                </a:prstClr>
              </a:solidFill>
              <a:latin typeface="Netflix Sans Black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/>
          <p:cNvSpPr/>
          <p:nvPr/>
        </p:nvSpPr>
        <p:spPr>
          <a:xfrm>
            <a:off x="4474861" y="1621699"/>
            <a:ext cx="3119013" cy="4838428"/>
          </a:xfrm>
          <a:prstGeom prst="roundRect">
            <a:avLst>
              <a:gd name="adj" fmla="val 5039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tflix Sans Black"/>
            </a:endParaRPr>
          </a:p>
        </p:txBody>
      </p:sp>
      <p:sp>
        <p:nvSpPr>
          <p:cNvPr id="6" name="Rectangle: Rounded Corners 5"/>
          <p:cNvSpPr/>
          <p:nvPr/>
        </p:nvSpPr>
        <p:spPr>
          <a:xfrm>
            <a:off x="846589" y="1615974"/>
            <a:ext cx="3141424" cy="4844152"/>
          </a:xfrm>
          <a:prstGeom prst="roundRect">
            <a:avLst>
              <a:gd name="adj" fmla="val 5039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400">
              <a:defRPr/>
            </a:pPr>
            <a:endParaRPr lang="en-PH" sz="1400">
              <a:solidFill>
                <a:prstClr val="white"/>
              </a:solidFill>
              <a:latin typeface="Netflix Sans Black"/>
              <a:ea typeface="+mn-lt"/>
              <a:cs typeface="+mn-lt"/>
            </a:endParaRPr>
          </a:p>
          <a:p>
            <a:pPr algn="ctr" defTabSz="914400">
              <a:defRPr/>
            </a:pPr>
            <a:endParaRPr lang="en-PH" sz="1400">
              <a:solidFill>
                <a:prstClr val="white"/>
              </a:solidFill>
              <a:latin typeface="Netflix Sans Black"/>
              <a:ea typeface="+mn-lt"/>
              <a:cs typeface="+mn-lt"/>
            </a:endParaRPr>
          </a:p>
          <a:p>
            <a:pPr algn="ctr" defTabSz="914400">
              <a:defRPr/>
            </a:pPr>
            <a:endParaRPr lang="en-PH">
              <a:solidFill>
                <a:prstClr val="white"/>
              </a:solidFill>
              <a:latin typeface="Netflix Sans Black"/>
              <a:cs typeface="Calibri" panose="020F0502020204030204"/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8131148" y="1560791"/>
            <a:ext cx="3203057" cy="4899335"/>
          </a:xfrm>
          <a:prstGeom prst="roundRect">
            <a:avLst>
              <a:gd name="adj" fmla="val 5039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tflix Sans Black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963932" y="1765295"/>
            <a:ext cx="2902663" cy="4775076"/>
            <a:chOff x="-387320" y="1715284"/>
            <a:chExt cx="6699336" cy="4412374"/>
          </a:xfrm>
        </p:grpSpPr>
        <p:sp>
          <p:nvSpPr>
            <p:cNvPr id="9" name="TextBox 8"/>
            <p:cNvSpPr txBox="1"/>
            <p:nvPr/>
          </p:nvSpPr>
          <p:spPr>
            <a:xfrm>
              <a:off x="-387320" y="2334312"/>
              <a:ext cx="6699336" cy="379334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 defTabSz="914400">
                <a:defRPr/>
              </a:pPr>
              <a:endParaRPr lang="en-PH" sz="1600" dirty="0">
                <a:solidFill>
                  <a:prstClr val="white"/>
                </a:solidFill>
                <a:latin typeface="Netflix Sans Black"/>
                <a:ea typeface="+mn-lt"/>
                <a:cs typeface="+mn-lt"/>
              </a:endParaRPr>
            </a:p>
            <a:p>
              <a:pPr algn="ctr" defTabSz="914400">
                <a:defRPr/>
              </a:pPr>
              <a:r>
                <a:rPr lang="en-PH" sz="1600" dirty="0">
                  <a:solidFill>
                    <a:prstClr val="white"/>
                  </a:solidFill>
                  <a:latin typeface="Netflix Sans Black"/>
                  <a:ea typeface="+mn-lt"/>
                  <a:cs typeface="+mn-lt"/>
                </a:rPr>
                <a:t>Captured early mover advantage by starting a streaming platform in 2007.</a:t>
              </a:r>
              <a:endParaRPr lang="en-US" sz="1600" dirty="0">
                <a:solidFill>
                  <a:prstClr val="white"/>
                </a:solidFill>
                <a:latin typeface="Netflix Sans Black"/>
                <a:ea typeface="+mn-lt"/>
                <a:cs typeface="+mn-lt"/>
              </a:endParaRPr>
            </a:p>
            <a:p>
              <a:pPr defTabSz="914400">
                <a:defRPr/>
              </a:pPr>
              <a:endParaRPr lang="en-US" sz="1600" dirty="0">
                <a:solidFill>
                  <a:prstClr val="white"/>
                </a:solidFill>
                <a:latin typeface="Netflix Sans Black"/>
                <a:ea typeface="+mn-lt"/>
                <a:cs typeface="+mn-lt"/>
              </a:endParaRPr>
            </a:p>
            <a:p>
              <a:pPr defTabSz="914400">
                <a:defRPr/>
              </a:pPr>
              <a:r>
                <a:rPr lang="en-PH" sz="1600" dirty="0">
                  <a:solidFill>
                    <a:prstClr val="white"/>
                  </a:solidFill>
                  <a:latin typeface="Netflix Sans Black"/>
                  <a:cs typeface="Calibri" panose="020F0502020204030204"/>
                </a:rPr>
                <a:t>Availability &amp; Affordability </a:t>
              </a:r>
              <a:endParaRPr lang="en-PH" sz="1600" dirty="0">
                <a:solidFill>
                  <a:prstClr val="white"/>
                </a:solidFill>
                <a:latin typeface="Netflix Sans Black"/>
                <a:cs typeface="Calibri" panose="020F0502020204030204"/>
              </a:endParaRPr>
            </a:p>
            <a:p>
              <a:pPr algn="ctr" defTabSz="914400">
                <a:defRPr/>
              </a:pPr>
              <a:endParaRPr lang="en-PH" sz="1600" dirty="0">
                <a:solidFill>
                  <a:prstClr val="white"/>
                </a:solidFill>
                <a:latin typeface="Netflix Sans Black"/>
                <a:cs typeface="Calibri" panose="020F0502020204030204"/>
              </a:endParaRPr>
            </a:p>
            <a:p>
              <a:pPr defTabSz="914400">
                <a:defRPr/>
              </a:pPr>
              <a:r>
                <a:rPr lang="en-PH" sz="1600" dirty="0">
                  <a:solidFill>
                    <a:prstClr val="white"/>
                  </a:solidFill>
                  <a:latin typeface="Netflix Sans Black"/>
                  <a:cs typeface="Calibri" panose="020F0502020204030204"/>
                </a:rPr>
                <a:t>Major advantages:</a:t>
              </a:r>
              <a:endParaRPr lang="en-PH" dirty="0">
                <a:solidFill>
                  <a:prstClr val="white"/>
                </a:solidFill>
                <a:latin typeface="Netflix Sans Black"/>
                <a:cs typeface="Calibri" panose="020F0502020204030204"/>
              </a:endParaRPr>
            </a:p>
            <a:p>
              <a:pPr defTabSz="914400">
                <a:defRPr/>
              </a:pPr>
              <a:r>
                <a:rPr lang="en-PH" sz="1600" dirty="0">
                  <a:solidFill>
                    <a:prstClr val="white"/>
                  </a:solidFill>
                  <a:latin typeface="Netflix Sans Black"/>
                  <a:cs typeface="Calibri" panose="020F0502020204030204"/>
                </a:rPr>
                <a:t>User Interactive, Diversified content, Personalized Recommendations </a:t>
              </a:r>
              <a:endParaRPr lang="en-PH" sz="1600" dirty="0">
                <a:solidFill>
                  <a:prstClr val="white"/>
                </a:solidFill>
                <a:latin typeface="Netflix Sans Black"/>
                <a:cs typeface="Calibri" panose="020F0502020204030204"/>
              </a:endParaRPr>
            </a:p>
            <a:p>
              <a:pPr defTabSz="914400">
                <a:defRPr/>
              </a:pPr>
              <a:endParaRPr lang="en-PH" sz="1600" dirty="0">
                <a:solidFill>
                  <a:prstClr val="white"/>
                </a:solidFill>
                <a:latin typeface="Netflix Sans Black"/>
                <a:cs typeface="Calibri" panose="020F0502020204030204"/>
              </a:endParaRPr>
            </a:p>
            <a:p>
              <a:pPr defTabSz="914400">
                <a:defRPr/>
              </a:pPr>
              <a:r>
                <a:rPr lang="en-PH" sz="1600" dirty="0">
                  <a:solidFill>
                    <a:prstClr val="white"/>
                  </a:solidFill>
                  <a:latin typeface="Netflix Sans Black"/>
                  <a:cs typeface="Calibri" panose="020F0502020204030204"/>
                </a:rPr>
                <a:t>Live Sports starting with WWE</a:t>
              </a:r>
              <a:endParaRPr lang="en-PH" dirty="0">
                <a:solidFill>
                  <a:prstClr val="white"/>
                </a:solidFill>
                <a:latin typeface="Netflix Sans Black"/>
                <a:cs typeface="Calibri" panose="020F0502020204030204"/>
              </a:endParaRPr>
            </a:p>
            <a:p>
              <a:pPr algn="ctr" defTabSz="914400">
                <a:defRPr/>
              </a:pPr>
              <a:endParaRPr lang="en-PH" sz="1600" dirty="0">
                <a:solidFill>
                  <a:srgbClr val="FFFFFF"/>
                </a:solidFill>
                <a:latin typeface="Netflix Sans Black"/>
                <a:cs typeface="Calibri" panose="020F0502020204030204"/>
              </a:endParaRPr>
            </a:p>
            <a:p>
              <a:pPr algn="ctr" defTabSz="914400">
                <a:defRPr/>
              </a:pPr>
              <a:endParaRPr lang="en-PH" sz="1100" dirty="0">
                <a:solidFill>
                  <a:srgbClr val="000000"/>
                </a:solidFill>
                <a:latin typeface="Netflix Sans Black"/>
                <a:cs typeface="Calibri" panose="020F0502020204030204"/>
              </a:endParaRPr>
            </a:p>
            <a:p>
              <a:pPr algn="ctr" defTabSz="914400">
                <a:defRPr/>
              </a:pPr>
              <a:endParaRPr lang="en-PH" sz="1100" dirty="0">
                <a:solidFill>
                  <a:srgbClr val="000000"/>
                </a:solidFill>
                <a:latin typeface="Netflix Sans Black"/>
                <a:cs typeface="Calibri" panose="020F0502020204030204"/>
              </a:endParaRPr>
            </a:p>
            <a:p>
              <a:pPr defTabSz="914400">
                <a:defRPr/>
              </a:pPr>
              <a:endParaRPr lang="en-PH" sz="1050" dirty="0">
                <a:solidFill>
                  <a:prstClr val="white"/>
                </a:solidFill>
                <a:latin typeface="Netflix Sans Black"/>
                <a:cs typeface="Calibri" panose="020F0502020204030204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98969" y="1715284"/>
              <a:ext cx="5572798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 defTabSz="914400">
                <a:defRPr/>
              </a:pPr>
              <a:r>
                <a:rPr lang="en-US" sz="2800" b="1" dirty="0">
                  <a:solidFill>
                    <a:srgbClr val="E50914"/>
                  </a:solidFill>
                  <a:latin typeface="Netflix Sans Black"/>
                  <a:ea typeface="Netflix Sans Black" panose="020B0903020202020204" pitchFamily="34" charset="0"/>
                  <a:cs typeface="Calibri" panose="020F0502020204030204"/>
                </a:rPr>
                <a:t>New Market</a:t>
              </a:r>
              <a:endParaRPr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50914"/>
                </a:solidFill>
                <a:effectLst/>
                <a:uLnTx/>
                <a:uFillTx/>
                <a:latin typeface="Netflix Sans Black"/>
                <a:ea typeface="Netflix Sans Black" panose="020B0903020202020204" pitchFamily="34" charset="0"/>
                <a:cs typeface="Calibri" panose="020F0502020204030204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08095" y="1754009"/>
            <a:ext cx="2833571" cy="4386959"/>
            <a:chOff x="-364911" y="1475569"/>
            <a:chExt cx="7305733" cy="3925779"/>
          </a:xfrm>
        </p:grpSpPr>
        <p:sp>
          <p:nvSpPr>
            <p:cNvPr id="12" name="TextBox 11"/>
            <p:cNvSpPr txBox="1"/>
            <p:nvPr/>
          </p:nvSpPr>
          <p:spPr>
            <a:xfrm>
              <a:off x="-253186" y="2674675"/>
              <a:ext cx="7194008" cy="272667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defTabSz="914400">
                <a:defRPr/>
              </a:pPr>
              <a:r>
                <a:rPr lang="en-PH" sz="1600" b="1" dirty="0">
                  <a:solidFill>
                    <a:prstClr val="white"/>
                  </a:solidFill>
                  <a:latin typeface="Netflix Sans Black"/>
                  <a:cs typeface="Calibri" panose="020F0502020204030204"/>
                </a:rPr>
                <a:t>Exponential Growth</a:t>
              </a:r>
              <a:r>
                <a:rPr lang="en-PH" sz="1600" dirty="0">
                  <a:solidFill>
                    <a:prstClr val="white"/>
                  </a:solidFill>
                  <a:latin typeface="Netflix Sans Black"/>
                  <a:cs typeface="Calibri" panose="020F0502020204030204"/>
                </a:rPr>
                <a:t> from a DVD Rental company to </a:t>
              </a:r>
              <a:r>
                <a:rPr lang="en-PH" sz="1600" b="1" dirty="0">
                  <a:solidFill>
                    <a:prstClr val="white"/>
                  </a:solidFill>
                  <a:latin typeface="Netflix Sans Black"/>
                  <a:cs typeface="Calibri" panose="020F0502020204030204"/>
                </a:rPr>
                <a:t>$</a:t>
              </a:r>
              <a:r>
                <a:rPr lang="en-PH" sz="1600" dirty="0">
                  <a:solidFill>
                    <a:prstClr val="white"/>
                  </a:solidFill>
                  <a:latin typeface="Netflix Sans Black"/>
                  <a:cs typeface="Calibri" panose="020F0502020204030204"/>
                </a:rPr>
                <a:t> </a:t>
              </a:r>
              <a:r>
                <a:rPr lang="en-PH" sz="1600" b="1" dirty="0">
                  <a:solidFill>
                    <a:srgbClr val="E8EAED"/>
                  </a:solidFill>
                  <a:latin typeface="Netflix Sans Black"/>
                  <a:cs typeface="Calibri" panose="020F0502020204030204"/>
                </a:rPr>
                <a:t>252.71</a:t>
              </a:r>
              <a:r>
                <a:rPr lang="en-PH" sz="1600" dirty="0">
                  <a:solidFill>
                    <a:srgbClr val="E8EAED"/>
                  </a:solidFill>
                  <a:latin typeface="Netflix Sans Black"/>
                  <a:ea typeface="+mn-lt"/>
                  <a:cs typeface="+mn-lt"/>
                </a:rPr>
                <a:t> billion market cap</a:t>
              </a:r>
              <a:endParaRPr lang="en-PH" sz="1600" dirty="0">
                <a:solidFill>
                  <a:srgbClr val="E8EAED"/>
                </a:solidFill>
                <a:latin typeface="Netflix Sans Black"/>
                <a:ea typeface="+mn-lt"/>
                <a:cs typeface="+mn-lt"/>
              </a:endParaRPr>
            </a:p>
            <a:p>
              <a:pPr defTabSz="914400">
                <a:defRPr/>
              </a:pPr>
              <a:endParaRPr lang="en-PH" sz="1600" dirty="0">
                <a:solidFill>
                  <a:srgbClr val="E8EAED"/>
                </a:solidFill>
                <a:latin typeface="Netflix Sans Black"/>
                <a:cs typeface="Calibri" panose="020F0502020204030204"/>
              </a:endParaRPr>
            </a:p>
            <a:p>
              <a:pPr defTabSz="914400">
                <a:defRPr/>
              </a:pPr>
              <a:r>
                <a:rPr lang="en-PH" sz="1600" dirty="0">
                  <a:solidFill>
                    <a:srgbClr val="E8EAED"/>
                  </a:solidFill>
                  <a:latin typeface="Netflix Sans Black"/>
                  <a:cs typeface="Calibri" panose="020F0502020204030204"/>
                </a:rPr>
                <a:t>Annual Revenue:</a:t>
              </a:r>
              <a:endParaRPr lang="en-PH" sz="1600" dirty="0">
                <a:solidFill>
                  <a:srgbClr val="E8EAED"/>
                </a:solidFill>
                <a:latin typeface="Netflix Sans Black"/>
                <a:cs typeface="Calibri" panose="020F0502020204030204"/>
              </a:endParaRPr>
            </a:p>
            <a:p>
              <a:pPr defTabSz="914400">
                <a:defRPr/>
              </a:pPr>
              <a:r>
                <a:rPr lang="en-PH" sz="1600" dirty="0">
                  <a:solidFill>
                    <a:srgbClr val="E8EAED"/>
                  </a:solidFill>
                  <a:latin typeface="Netflix Sans Black"/>
                  <a:cs typeface="Calibri" panose="020F0502020204030204"/>
                </a:rPr>
                <a:t>2011 - $ </a:t>
              </a:r>
              <a:r>
                <a:rPr lang="en-PH" sz="1600" b="1" dirty="0">
                  <a:solidFill>
                    <a:srgbClr val="E8EAED"/>
                  </a:solidFill>
                  <a:latin typeface="Netflix Sans Black"/>
                  <a:cs typeface="Calibri" panose="020F0502020204030204"/>
                </a:rPr>
                <a:t>3.1 </a:t>
              </a:r>
              <a:r>
                <a:rPr lang="en-PH" sz="1600" dirty="0">
                  <a:solidFill>
                    <a:srgbClr val="E8EAED"/>
                  </a:solidFill>
                  <a:latin typeface="Netflix Sans Black"/>
                  <a:cs typeface="Calibri" panose="020F0502020204030204"/>
                </a:rPr>
                <a:t>billion</a:t>
              </a:r>
              <a:endParaRPr lang="en-PH" sz="1600" dirty="0">
                <a:latin typeface="Netflix Sans Black"/>
                <a:cs typeface="Calibri" panose="020F0502020204030204"/>
              </a:endParaRPr>
            </a:p>
            <a:p>
              <a:pPr defTabSz="914400">
                <a:defRPr/>
              </a:pPr>
              <a:r>
                <a:rPr lang="en-PH" sz="1600" dirty="0">
                  <a:solidFill>
                    <a:srgbClr val="E8EAED"/>
                  </a:solidFill>
                  <a:latin typeface="Netflix Sans Black"/>
                  <a:cs typeface="Calibri" panose="020F0502020204030204"/>
                </a:rPr>
                <a:t>2023 - $ </a:t>
              </a:r>
              <a:r>
                <a:rPr lang="en-PH" sz="1600" b="1" dirty="0">
                  <a:solidFill>
                    <a:srgbClr val="E8EAED"/>
                  </a:solidFill>
                  <a:latin typeface="Netflix Sans Black"/>
                  <a:cs typeface="Calibri" panose="020F0502020204030204"/>
                </a:rPr>
                <a:t>33.7</a:t>
              </a:r>
              <a:r>
                <a:rPr lang="en-PH" sz="1600" dirty="0">
                  <a:solidFill>
                    <a:srgbClr val="E8EAED"/>
                  </a:solidFill>
                  <a:latin typeface="Netflix Sans Black"/>
                  <a:cs typeface="Calibri" panose="020F0502020204030204"/>
                </a:rPr>
                <a:t> billion</a:t>
              </a:r>
              <a:endParaRPr lang="en-PH" sz="1600" dirty="0">
                <a:solidFill>
                  <a:srgbClr val="E8EAED"/>
                </a:solidFill>
                <a:latin typeface="Netflix Sans Black"/>
                <a:cs typeface="Calibri" panose="020F0502020204030204"/>
              </a:endParaRPr>
            </a:p>
            <a:p>
              <a:pPr defTabSz="914400">
                <a:defRPr/>
              </a:pPr>
              <a:endParaRPr lang="en-PH" sz="1600" dirty="0">
                <a:solidFill>
                  <a:srgbClr val="E8EAED"/>
                </a:solidFill>
                <a:latin typeface="Netflix Sans Black"/>
                <a:cs typeface="Calibri" panose="020F0502020204030204"/>
              </a:endParaRPr>
            </a:p>
            <a:p>
              <a:pPr defTabSz="914400">
                <a:defRPr/>
              </a:pPr>
              <a:r>
                <a:rPr lang="en-PH" sz="1600" dirty="0">
                  <a:solidFill>
                    <a:srgbClr val="E8EAED"/>
                  </a:solidFill>
                  <a:latin typeface="Netflix Sans Black"/>
                  <a:cs typeface="Calibri" panose="020F0502020204030204"/>
                </a:rPr>
                <a:t>As of Dec 2023, Netflix holds </a:t>
              </a:r>
              <a:r>
                <a:rPr lang="en-PH" sz="1600" b="1" dirty="0">
                  <a:solidFill>
                    <a:srgbClr val="E8EAED"/>
                  </a:solidFill>
                  <a:latin typeface="Netflix Sans Black"/>
                  <a:cs typeface="Calibri" panose="020F0502020204030204"/>
                </a:rPr>
                <a:t>260.28</a:t>
              </a:r>
              <a:r>
                <a:rPr lang="en-PH" sz="1600" dirty="0">
                  <a:solidFill>
                    <a:srgbClr val="E8EAED"/>
                  </a:solidFill>
                  <a:latin typeface="Netflix Sans Black"/>
                  <a:cs typeface="Calibri" panose="020F0502020204030204"/>
                </a:rPr>
                <a:t> million subscribers globally</a:t>
              </a:r>
              <a:endParaRPr lang="en-PH" sz="1600" dirty="0">
                <a:solidFill>
                  <a:srgbClr val="E8EAED"/>
                </a:solidFill>
                <a:latin typeface="Netflix Sans Black"/>
                <a:ea typeface="+mn-lt"/>
                <a:cs typeface="+mn-lt"/>
              </a:endParaRPr>
            </a:p>
            <a:p>
              <a:pPr defTabSz="914400">
                <a:defRPr/>
              </a:pPr>
              <a:endParaRPr lang="en-PH" sz="1600" dirty="0">
                <a:latin typeface="Netflix Sans Black"/>
                <a:cs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-364911" y="1475569"/>
              <a:ext cx="7018974" cy="85380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 defTabSz="914400">
                <a:defRPr/>
              </a:pPr>
              <a:r>
                <a:rPr lang="en-US" sz="2800" b="1">
                  <a:solidFill>
                    <a:srgbClr val="E50914"/>
                  </a:solidFill>
                  <a:latin typeface="Netflix Sans Black"/>
                  <a:ea typeface="Netflix Sans Black" panose="020B0903020202020204" pitchFamily="34" charset="0"/>
                  <a:cs typeface="Netflix Sans Black" panose="020B0903020202020204" pitchFamily="34" charset="0"/>
                </a:rPr>
                <a:t>Exponential Growth</a:t>
              </a:r>
              <a:endParaRPr lang="en-US" sz="2800" b="1" i="0" u="none" strike="noStrike" kern="1200" cap="none" spc="0" normalizeH="0" baseline="0" noProof="0">
                <a:ln>
                  <a:noFill/>
                </a:ln>
                <a:solidFill>
                  <a:srgbClr val="E50914"/>
                </a:solidFill>
                <a:effectLst/>
                <a:uLnTx/>
                <a:uFillTx/>
                <a:latin typeface="Netflix Sans Black"/>
                <a:ea typeface="Netflix Sans Black" panose="020B0903020202020204" pitchFamily="34" charset="0"/>
                <a:cs typeface="Netflix Sans Black" panose="020B0903020202020204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463825" y="1684072"/>
            <a:ext cx="2878516" cy="4596887"/>
            <a:chOff x="-325215" y="985604"/>
            <a:chExt cx="7421615" cy="4596887"/>
          </a:xfrm>
        </p:grpSpPr>
        <p:sp>
          <p:nvSpPr>
            <p:cNvPr id="18" name="TextBox 17"/>
            <p:cNvSpPr txBox="1"/>
            <p:nvPr/>
          </p:nvSpPr>
          <p:spPr>
            <a:xfrm>
              <a:off x="-221589" y="2504725"/>
              <a:ext cx="7317989" cy="307776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defTabSz="914400">
                <a:defRPr/>
              </a:pPr>
              <a:r>
                <a:rPr lang="en-PH" sz="1400" dirty="0">
                  <a:solidFill>
                    <a:prstClr val="white"/>
                  </a:solidFill>
                  <a:latin typeface="Netflix Sans Black"/>
                  <a:cs typeface="Calibri" panose="020F0502020204030204"/>
                </a:rPr>
                <a:t> </a:t>
              </a:r>
              <a:r>
                <a:rPr lang="en-PH" sz="1600" b="1" dirty="0">
                  <a:solidFill>
                    <a:prstClr val="white"/>
                  </a:solidFill>
                  <a:latin typeface="Netflix Sans Black"/>
                  <a:cs typeface="Calibri" panose="020F0502020204030204"/>
                </a:rPr>
                <a:t>Netflix </a:t>
              </a:r>
              <a:r>
                <a:rPr lang="en-PH" sz="1600" b="1" dirty="0" err="1">
                  <a:solidFill>
                    <a:prstClr val="white"/>
                  </a:solidFill>
                  <a:latin typeface="Netflix Sans Black"/>
                  <a:cs typeface="Calibri" panose="020F0502020204030204"/>
                </a:rPr>
                <a:t>Orginal</a:t>
              </a:r>
              <a:r>
                <a:rPr lang="en-PH" sz="1600" b="1" dirty="0">
                  <a:solidFill>
                    <a:prstClr val="white"/>
                  </a:solidFill>
                  <a:latin typeface="Netflix Sans Black"/>
                  <a:cs typeface="Calibri" panose="020F0502020204030204"/>
                </a:rPr>
                <a:t> Content :</a:t>
              </a:r>
              <a:endParaRPr lang="en-US" sz="1600" dirty="0">
                <a:solidFill>
                  <a:prstClr val="white"/>
                </a:solidFill>
                <a:latin typeface="Netflix Sans Black"/>
                <a:ea typeface="Calibri" panose="020F0502020204030204"/>
                <a:cs typeface="Calibri" panose="020F0502020204030204"/>
              </a:endParaRPr>
            </a:p>
            <a:p>
              <a:pPr defTabSz="914400">
                <a:defRPr/>
              </a:pPr>
              <a:r>
                <a:rPr lang="en-PH" sz="1600" dirty="0">
                  <a:solidFill>
                    <a:prstClr val="white"/>
                  </a:solidFill>
                  <a:latin typeface="Netflix Sans Black"/>
                  <a:cs typeface="Calibri" panose="020F0502020204030204"/>
                </a:rPr>
                <a:t> </a:t>
              </a:r>
              <a:r>
                <a:rPr lang="en-PH" sz="1600" dirty="0">
                  <a:solidFill>
                    <a:prstClr val="white"/>
                  </a:solidFill>
                  <a:latin typeface="Netflix Sans Black"/>
                  <a:ea typeface="+mn-lt"/>
                  <a:cs typeface="+mn-lt"/>
                </a:rPr>
                <a:t>-Premiered its first</a:t>
              </a:r>
              <a:r>
                <a:rPr lang="en-PH" sz="1600" dirty="0">
                  <a:solidFill>
                    <a:prstClr val="white"/>
                  </a:solidFill>
                  <a:latin typeface="Netflix Sans Black"/>
                  <a:cs typeface="Calibri" panose="020F0502020204030204"/>
                </a:rPr>
                <a:t> show in  2012. </a:t>
              </a:r>
              <a:endParaRPr lang="en-PH" sz="1600" dirty="0">
                <a:solidFill>
                  <a:prstClr val="white"/>
                </a:solidFill>
                <a:latin typeface="Netflix Sans Black"/>
                <a:ea typeface="Calibri" panose="020F0502020204030204"/>
                <a:cs typeface="Calibri" panose="020F0502020204030204"/>
              </a:endParaRPr>
            </a:p>
            <a:p>
              <a:pPr defTabSz="914400">
                <a:defRPr/>
              </a:pPr>
              <a:endParaRPr lang="en-PH" sz="1600" dirty="0">
                <a:solidFill>
                  <a:prstClr val="white"/>
                </a:solidFill>
                <a:latin typeface="Netflix Sans Black"/>
                <a:ea typeface="Calibri" panose="020F0502020204030204"/>
                <a:cs typeface="Calibri" panose="020F0502020204030204"/>
              </a:endParaRPr>
            </a:p>
            <a:p>
              <a:pPr defTabSz="914400">
                <a:defRPr/>
              </a:pPr>
              <a:r>
                <a:rPr lang="en-PH" sz="1600" dirty="0">
                  <a:solidFill>
                    <a:prstClr val="white"/>
                  </a:solidFill>
                  <a:latin typeface="Netflix Sans Black"/>
                  <a:ea typeface="Calibri" panose="020F0502020204030204"/>
                  <a:cs typeface="Calibri" panose="020F0502020204030204"/>
                </a:rPr>
                <a:t>Investing in making </a:t>
              </a:r>
              <a:r>
                <a:rPr lang="en-PH" sz="1600" b="1" dirty="0">
                  <a:solidFill>
                    <a:prstClr val="white"/>
                  </a:solidFill>
                  <a:latin typeface="Netflix Sans Black"/>
                  <a:ea typeface="Calibri" panose="020F0502020204030204"/>
                  <a:cs typeface="Calibri" panose="020F0502020204030204"/>
                </a:rPr>
                <a:t>VR version </a:t>
              </a:r>
              <a:r>
                <a:rPr lang="en-PH" sz="1600" dirty="0">
                  <a:solidFill>
                    <a:prstClr val="white"/>
                  </a:solidFill>
                  <a:latin typeface="Netflix Sans Black"/>
                  <a:ea typeface="Calibri" panose="020F0502020204030204"/>
                  <a:cs typeface="Calibri" panose="020F0502020204030204"/>
                </a:rPr>
                <a:t>of popular movies </a:t>
              </a:r>
              <a:endParaRPr lang="en-PH" sz="1600" dirty="0">
                <a:solidFill>
                  <a:prstClr val="white"/>
                </a:solidFill>
                <a:latin typeface="Netflix Sans Black"/>
                <a:ea typeface="Calibri" panose="020F0502020204030204"/>
                <a:cs typeface="Calibri" panose="020F0502020204030204"/>
              </a:endParaRPr>
            </a:p>
            <a:p>
              <a:pPr defTabSz="914400">
                <a:defRPr/>
              </a:pPr>
              <a:endParaRPr lang="en-PH" sz="1600" dirty="0">
                <a:solidFill>
                  <a:prstClr val="white"/>
                </a:solidFill>
                <a:latin typeface="Netflix Sans Black"/>
                <a:ea typeface="Calibri" panose="020F0502020204030204"/>
                <a:cs typeface="Calibri" panose="020F0502020204030204"/>
              </a:endParaRPr>
            </a:p>
            <a:p>
              <a:pPr defTabSz="914400">
                <a:defRPr/>
              </a:pPr>
              <a:r>
                <a:rPr lang="en-PH" sz="1600" dirty="0">
                  <a:solidFill>
                    <a:prstClr val="white"/>
                  </a:solidFill>
                  <a:latin typeface="Netflix Sans Black"/>
                  <a:ea typeface="Calibri" panose="020F0502020204030204"/>
                  <a:cs typeface="Calibri" panose="020F0502020204030204"/>
                </a:rPr>
                <a:t>Mobile gaming Services </a:t>
              </a:r>
              <a:endParaRPr lang="en-PH" sz="1600" dirty="0">
                <a:solidFill>
                  <a:prstClr val="white"/>
                </a:solidFill>
                <a:latin typeface="Netflix Sans Black"/>
                <a:ea typeface="Calibri" panose="020F0502020204030204"/>
                <a:cs typeface="Calibri" panose="020F0502020204030204"/>
              </a:endParaRPr>
            </a:p>
            <a:p>
              <a:pPr defTabSz="914400">
                <a:defRPr/>
              </a:pPr>
              <a:endParaRPr lang="en-PH" sz="1600" dirty="0">
                <a:solidFill>
                  <a:prstClr val="white"/>
                </a:solidFill>
                <a:latin typeface="Netflix Sans Black"/>
                <a:ea typeface="Calibri" panose="020F0502020204030204"/>
                <a:cs typeface="Calibri" panose="020F0502020204030204"/>
              </a:endParaRPr>
            </a:p>
            <a:p>
              <a:pPr defTabSz="914400">
                <a:defRPr/>
              </a:pPr>
              <a:r>
                <a:rPr lang="en-PH" sz="1600" dirty="0">
                  <a:solidFill>
                    <a:prstClr val="white"/>
                  </a:solidFill>
                  <a:latin typeface="Netflix Sans Black"/>
                  <a:ea typeface="Calibri" panose="020F0502020204030204"/>
                  <a:cs typeface="Calibri" panose="020F0502020204030204"/>
                </a:rPr>
                <a:t>Partnership with Regional streaming platforms.</a:t>
              </a:r>
              <a:endParaRPr lang="en-PH" sz="1600" dirty="0">
                <a:solidFill>
                  <a:prstClr val="white"/>
                </a:solidFill>
                <a:latin typeface="Netflix Sans Black"/>
                <a:ea typeface="Calibri" panose="020F0502020204030204"/>
                <a:cs typeface="Calibri" panose="020F0502020204030204"/>
              </a:endParaRPr>
            </a:p>
            <a:p>
              <a:pPr defTabSz="914400">
                <a:defRPr/>
              </a:pPr>
              <a:endParaRPr lang="en-PH" dirty="0">
                <a:solidFill>
                  <a:prstClr val="white"/>
                </a:solidFill>
                <a:latin typeface="Netflix Sans Black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-325215" y="985604"/>
              <a:ext cx="6899658" cy="138499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 defTabSz="914400">
                <a:defRPr/>
              </a:pPr>
              <a:r>
                <a:rPr lang="en-US" sz="2800" b="1">
                  <a:solidFill>
                    <a:srgbClr val="E50914"/>
                  </a:solidFill>
                  <a:latin typeface="Netflix Sans Black"/>
                  <a:ea typeface="Netflix Sans Black" panose="020B0903020202020204" pitchFamily="34" charset="0"/>
                  <a:cs typeface="Netflix Sans Black" panose="020B0903020202020204" pitchFamily="34" charset="0"/>
                </a:rPr>
                <a:t>Adjacent Growth</a:t>
              </a:r>
              <a:endParaRPr lang="en-US" sz="2800" b="1">
                <a:solidFill>
                  <a:srgbClr val="E50914"/>
                </a:solidFill>
                <a:latin typeface="Netflix Sans Black"/>
                <a:ea typeface="Netflix Sans Black" panose="020B0903020202020204" pitchFamily="34" charset="0"/>
                <a:cs typeface="Netflix Sans Black" panose="020B0903020202020204" pitchFamily="34" charset="0"/>
              </a:endParaRPr>
            </a:p>
            <a:p>
              <a:pPr algn="ctr" defTabSz="914400">
                <a:defRPr/>
              </a:pPr>
              <a:endParaRPr lang="en-US" sz="2800">
                <a:solidFill>
                  <a:srgbClr val="E50914"/>
                </a:solidFill>
                <a:latin typeface="Netflix Sans Black"/>
                <a:ea typeface="Netflix Sans Black" panose="020B0903020202020204" pitchFamily="34" charset="0"/>
                <a:cs typeface="Netflix Sans Black" panose="020B0903020202020204" pitchFamily="34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038523" y="749492"/>
            <a:ext cx="3872983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defTabSz="914400"/>
            <a:r>
              <a:rPr lang="en-IN" sz="4000" b="1" spc="300">
                <a:solidFill>
                  <a:srgbClr val="FF0000"/>
                </a:solidFill>
                <a:latin typeface="Netflix Sans Black"/>
                <a:ea typeface="Inter" panose="02000503000000020004" pitchFamily="50" charset="0"/>
                <a:cs typeface="Inter" panose="02000503000000020004" pitchFamily="50" charset="0"/>
              </a:rPr>
              <a:t>MARKET TYPES</a:t>
            </a:r>
            <a:endParaRPr lang="en-IN" sz="4000" b="1" spc="300">
              <a:solidFill>
                <a:srgbClr val="FF0000"/>
              </a:solidFill>
              <a:latin typeface="Netflix Sans Black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57382" y="362896"/>
            <a:ext cx="6130791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914400">
              <a:defRPr/>
            </a:pPr>
            <a:r>
              <a:rPr lang="en-US" sz="4400" b="1">
                <a:solidFill>
                  <a:srgbClr val="FF0000"/>
                </a:solidFill>
                <a:latin typeface="Netflix Sans Black"/>
                <a:ea typeface="+mn-lt"/>
                <a:cs typeface="+mn-lt"/>
              </a:rPr>
              <a:t>Financials</a:t>
            </a:r>
            <a:endParaRPr lang="en-US" sz="4400" b="1">
              <a:latin typeface="Netflix Sans Black"/>
              <a:cs typeface="Times New Roman" panose="02020603050405020304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1" y="1355141"/>
            <a:ext cx="6698875" cy="4303638"/>
          </a:xfrm>
          <a:prstGeom prst="rect">
            <a:avLst/>
          </a:prstGeom>
        </p:spPr>
      </p:pic>
      <p:sp>
        <p:nvSpPr>
          <p:cNvPr id="9" name="Rectangle: Rounded Corners 8"/>
          <p:cNvSpPr/>
          <p:nvPr/>
        </p:nvSpPr>
        <p:spPr>
          <a:xfrm>
            <a:off x="7908551" y="2656114"/>
            <a:ext cx="2521324" cy="162197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/>
              <a:buChar char="•"/>
            </a:pPr>
            <a:endParaRPr lang="en-US" sz="1600" dirty="0">
              <a:solidFill>
                <a:schemeClr val="bg1"/>
              </a:solidFill>
              <a:latin typeface="Netflix Sans Black"/>
              <a:ea typeface="+mn-lt"/>
              <a:cs typeface="+mn-lt"/>
            </a:endParaRPr>
          </a:p>
          <a:p>
            <a:pPr marL="285750" indent="-285750" algn="ctr">
              <a:buFont typeface="Arial" panose="020B0604020202020204"/>
              <a:buChar char="•"/>
            </a:pPr>
            <a:endParaRPr lang="en-US" sz="1600" dirty="0">
              <a:solidFill>
                <a:schemeClr val="bg1"/>
              </a:solidFill>
              <a:latin typeface="Netflix Sans Black"/>
              <a:ea typeface="+mn-lt"/>
              <a:cs typeface="+mn-lt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Netflix Sans Black"/>
                <a:ea typeface="+mn-lt"/>
                <a:cs typeface="+mn-lt"/>
              </a:rPr>
              <a:t>Profit peak around 2018-2020, potentially due to successful content or strategic expansions.</a:t>
            </a:r>
            <a:br>
              <a:rPr lang="en-US" sz="1600" dirty="0">
                <a:solidFill>
                  <a:schemeClr val="bg1"/>
                </a:solidFill>
                <a:latin typeface="Netflix Sans Black"/>
                <a:ea typeface="+mn-lt"/>
                <a:cs typeface="+mn-lt"/>
              </a:rPr>
            </a:br>
            <a:r>
              <a:rPr lang="en-US" sz="1600" dirty="0">
                <a:solidFill>
                  <a:schemeClr val="bg1"/>
                </a:solidFill>
                <a:latin typeface="Netflix Sans Black"/>
                <a:ea typeface="+mn-lt"/>
                <a:cs typeface="+mn-lt"/>
              </a:rPr>
              <a:t>Highest Peak during pandemic</a:t>
            </a:r>
            <a:endParaRPr lang="en-US" sz="1600" dirty="0">
              <a:solidFill>
                <a:schemeClr val="bg1"/>
              </a:solidFill>
              <a:latin typeface="Netflix Sans Black"/>
              <a:cs typeface="Calibri" panose="020F0502020204030204"/>
            </a:endParaRPr>
          </a:p>
          <a:p>
            <a:pPr algn="ctr"/>
            <a:br>
              <a:rPr lang="en-US" dirty="0">
                <a:latin typeface="Netflix Sans Black"/>
              </a:rPr>
            </a:br>
            <a:endParaRPr lang="en-US" sz="1600" dirty="0">
              <a:solidFill>
                <a:schemeClr val="bg1"/>
              </a:solidFill>
              <a:latin typeface="Netflix Sans Black"/>
              <a:cs typeface="Calibri" panose="020F0502020204030204"/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7908551" y="1190623"/>
            <a:ext cx="2577352" cy="974911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Netflix Sans Black"/>
                <a:ea typeface="+mn-lt"/>
                <a:cs typeface="+mn-lt"/>
              </a:rPr>
              <a:t>Consistent profit growth for Netflix from 2000 to 2023, indicating long-term business success.</a:t>
            </a:r>
            <a:endParaRPr lang="en-US" sz="1600" dirty="0">
              <a:solidFill>
                <a:schemeClr val="bg1"/>
              </a:solidFill>
              <a:latin typeface="Netflix Sans Black"/>
              <a:cs typeface="Calibri" panose="020F0502020204030204"/>
            </a:endParaRPr>
          </a:p>
        </p:txBody>
      </p:sp>
      <p:sp>
        <p:nvSpPr>
          <p:cNvPr id="11" name="Rectangle: Rounded Corners 10"/>
          <p:cNvSpPr/>
          <p:nvPr/>
        </p:nvSpPr>
        <p:spPr>
          <a:xfrm>
            <a:off x="7908550" y="4507565"/>
            <a:ext cx="2577353" cy="115420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Netflix Sans Black"/>
                <a:ea typeface="Söhne"/>
                <a:cs typeface="Söhne"/>
              </a:rPr>
              <a:t>Flattening of profit growth in recent years, hinting at market saturation or heightened competition.</a:t>
            </a:r>
            <a:endParaRPr lang="en-US" sz="1600" dirty="0">
              <a:solidFill>
                <a:schemeClr val="bg1"/>
              </a:solidFill>
              <a:latin typeface="Netflix Sans Black"/>
              <a:cs typeface="Calibri" panose="020F0502020204030204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757382" y="362896"/>
            <a:ext cx="6130791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914400">
              <a:defRPr/>
            </a:pPr>
            <a:r>
              <a:rPr lang="en-US" sz="4400" b="1">
                <a:solidFill>
                  <a:srgbClr val="FF0000"/>
                </a:solidFill>
                <a:latin typeface="Netflix Sans Black"/>
                <a:ea typeface="+mn-lt"/>
                <a:cs typeface="+mn-lt"/>
              </a:rPr>
              <a:t>Market Strategy</a:t>
            </a:r>
            <a:endParaRPr lang="en-US" sz="4400" b="1">
              <a:latin typeface="Netflix Sans Black"/>
              <a:cs typeface="Times New Roman" panose="02020603050405020304"/>
            </a:endParaRPr>
          </a:p>
        </p:txBody>
      </p:sp>
      <p:pic>
        <p:nvPicPr>
          <p:cNvPr id="1214" name="Picture 1213" descr="A screenshot of a television show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2041313"/>
            <a:ext cx="2369555" cy="1239097"/>
          </a:xfrm>
          <a:prstGeom prst="rect">
            <a:avLst/>
          </a:prstGeom>
        </p:spPr>
      </p:pic>
      <p:sp>
        <p:nvSpPr>
          <p:cNvPr id="1215" name="TextBox 1214"/>
          <p:cNvSpPr txBox="1"/>
          <p:nvPr/>
        </p:nvSpPr>
        <p:spPr>
          <a:xfrm>
            <a:off x="37688" y="3845439"/>
            <a:ext cx="2746473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Netflix Sans Black"/>
                <a:ea typeface="+mn-lt"/>
                <a:cs typeface="+mn-lt"/>
              </a:rPr>
              <a:t>Expanding the library</a:t>
            </a:r>
            <a:endParaRPr lang="en-US" sz="1600" dirty="0">
              <a:solidFill>
                <a:schemeClr val="bg1"/>
              </a:solidFill>
              <a:latin typeface="Netflix Sans Black"/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Netflix Sans Black"/>
                <a:ea typeface="+mn-lt"/>
                <a:cs typeface="+mn-lt"/>
              </a:rPr>
              <a:t>Accommodating different streaming qualities</a:t>
            </a:r>
            <a:endParaRPr lang="en-US" sz="1600" dirty="0">
              <a:solidFill>
                <a:schemeClr val="bg1"/>
              </a:solidFill>
              <a:latin typeface="Netflix Sans Black"/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Netflix Sans Black"/>
                <a:ea typeface="+mn-lt"/>
                <a:cs typeface="+mn-lt"/>
              </a:rPr>
              <a:t>Flexible payments Plans</a:t>
            </a:r>
            <a:endParaRPr lang="en-US" sz="1600" dirty="0">
              <a:solidFill>
                <a:schemeClr val="bg1"/>
              </a:solidFill>
              <a:latin typeface="Netflix Sans Black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1216" name="TextBox 1215"/>
          <p:cNvSpPr txBox="1"/>
          <p:nvPr/>
        </p:nvSpPr>
        <p:spPr>
          <a:xfrm>
            <a:off x="133006" y="1507485"/>
            <a:ext cx="26817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  <a:latin typeface="Netflix Sans Black"/>
                <a:cs typeface="Times New Roman" panose="02020603050405020304"/>
              </a:rPr>
              <a:t>PRODUCT STRATEGY</a:t>
            </a:r>
            <a:endParaRPr lang="en-US">
              <a:solidFill>
                <a:srgbClr val="FF0000"/>
              </a:solidFill>
              <a:latin typeface="Netflix Sans Black"/>
              <a:cs typeface="Times New Roman" panose="02020603050405020304"/>
            </a:endParaRPr>
          </a:p>
        </p:txBody>
      </p:sp>
      <p:pic>
        <p:nvPicPr>
          <p:cNvPr id="1218" name="Picture 1217" descr="A person holding a remote control in front of a television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266" y="2153497"/>
            <a:ext cx="2250124" cy="1180180"/>
          </a:xfrm>
          <a:prstGeom prst="rect">
            <a:avLst/>
          </a:prstGeom>
        </p:spPr>
      </p:pic>
      <p:sp>
        <p:nvSpPr>
          <p:cNvPr id="1220" name="TextBox 1219"/>
          <p:cNvSpPr txBox="1"/>
          <p:nvPr/>
        </p:nvSpPr>
        <p:spPr>
          <a:xfrm>
            <a:off x="3103863" y="1518689"/>
            <a:ext cx="2632307" cy="3805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Netflix Sans Black"/>
                <a:ea typeface="Calibri" panose="020F0502020204030204"/>
                <a:cs typeface="Calibri" panose="020F0502020204030204"/>
              </a:rPr>
              <a:t>PARTNERSHIP STRATEGY</a:t>
            </a:r>
            <a:endParaRPr lang="en-US">
              <a:solidFill>
                <a:srgbClr val="FF0000"/>
              </a:solidFill>
              <a:latin typeface="Netflix Sans Black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1222" name="TextBox 1221"/>
          <p:cNvSpPr txBox="1"/>
          <p:nvPr/>
        </p:nvSpPr>
        <p:spPr>
          <a:xfrm>
            <a:off x="3095570" y="3834746"/>
            <a:ext cx="253755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>
              <a:buFont typeface="Arial" panose="020B0604020202020204"/>
              <a:buChar char="•"/>
            </a:pPr>
            <a:r>
              <a:rPr lang="en-US" sz="1600" dirty="0">
                <a:solidFill>
                  <a:schemeClr val="bg1"/>
                </a:solidFill>
                <a:latin typeface="Netflix Sans Black"/>
                <a:ea typeface="+mn-lt"/>
                <a:cs typeface="+mn-lt"/>
              </a:rPr>
              <a:t> Co-marketing with carriers</a:t>
            </a:r>
            <a:endParaRPr lang="en-US" sz="1600" dirty="0">
              <a:solidFill>
                <a:schemeClr val="bg1"/>
              </a:solidFill>
              <a:latin typeface="Netflix Sans Black"/>
              <a:ea typeface="Calibri" panose="020F0502020204030204"/>
              <a:cs typeface="Calibri" panose="020F0502020204030204"/>
            </a:endParaRPr>
          </a:p>
          <a:p>
            <a:pPr>
              <a:buFont typeface="Arial" panose="020B0604020202020204"/>
              <a:buChar char="•"/>
            </a:pPr>
            <a:r>
              <a:rPr lang="en-US" sz="1600" dirty="0">
                <a:solidFill>
                  <a:schemeClr val="bg1"/>
                </a:solidFill>
                <a:latin typeface="Netflix Sans Black"/>
                <a:ea typeface="+mn-lt"/>
                <a:cs typeface="+mn-lt"/>
              </a:rPr>
              <a:t> Bundling deals with service providers</a:t>
            </a:r>
            <a:endParaRPr lang="en-US" sz="1600" dirty="0">
              <a:solidFill>
                <a:schemeClr val="bg1"/>
              </a:solidFill>
              <a:latin typeface="Netflix Sans Black"/>
              <a:ea typeface="Calibri" panose="020F0502020204030204"/>
              <a:cs typeface="Calibri" panose="020F0502020204030204"/>
            </a:endParaRPr>
          </a:p>
          <a:p>
            <a:pPr>
              <a:buFont typeface="Arial" panose="020B0604020202020204"/>
              <a:buChar char="•"/>
            </a:pPr>
            <a:r>
              <a:rPr lang="en-US" sz="1600" dirty="0">
                <a:solidFill>
                  <a:schemeClr val="bg1"/>
                </a:solidFill>
                <a:latin typeface="Netflix Sans Black"/>
                <a:ea typeface="+mn-lt"/>
                <a:cs typeface="+mn-lt"/>
              </a:rPr>
              <a:t> Strategic carrier partnerships</a:t>
            </a:r>
            <a:endParaRPr lang="en-US" sz="1600" dirty="0">
              <a:solidFill>
                <a:schemeClr val="bg1"/>
              </a:solidFill>
              <a:latin typeface="Netflix Sans Black"/>
              <a:ea typeface="+mn-lt"/>
              <a:cs typeface="+mn-lt"/>
            </a:endParaRPr>
          </a:p>
          <a:p>
            <a:pPr>
              <a:buFont typeface="Arial" panose="020B0604020202020204"/>
              <a:buChar char="•"/>
            </a:pPr>
            <a:r>
              <a:rPr lang="en-US" sz="1600" dirty="0">
                <a:solidFill>
                  <a:schemeClr val="bg1"/>
                </a:solidFill>
                <a:latin typeface="Netflix Sans Black"/>
                <a:ea typeface="+mn-lt"/>
                <a:cs typeface="+mn-lt"/>
              </a:rPr>
              <a:t> Partnered with Electronic device companies and added Netflix button</a:t>
            </a:r>
            <a:endParaRPr lang="en-US" sz="1600" dirty="0">
              <a:solidFill>
                <a:schemeClr val="bg1"/>
              </a:solidFill>
              <a:latin typeface="Netflix Sans Black"/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/>
              <a:buChar char="•"/>
            </a:pPr>
            <a:endParaRPr lang="en-US" sz="1600" dirty="0">
              <a:solidFill>
                <a:schemeClr val="bg1"/>
              </a:solidFill>
              <a:latin typeface="Netflix Sans Black"/>
              <a:ea typeface="Calibri" panose="020F0502020204030204"/>
              <a:cs typeface="Calibri" panose="020F0502020204030204"/>
            </a:endParaRPr>
          </a:p>
        </p:txBody>
      </p:sp>
      <p:cxnSp>
        <p:nvCxnSpPr>
          <p:cNvPr id="3" name="Straight Connector 2"/>
          <p:cNvCxnSpPr>
            <a:stCxn id="1216" idx="3"/>
          </p:cNvCxnSpPr>
          <p:nvPr/>
        </p:nvCxnSpPr>
        <p:spPr>
          <a:xfrm>
            <a:off x="2814718" y="1692151"/>
            <a:ext cx="0" cy="416000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5801758" y="1547371"/>
            <a:ext cx="0" cy="416000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8819278" y="1558801"/>
            <a:ext cx="0" cy="416000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979663" y="1528652"/>
            <a:ext cx="26817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  <a:latin typeface="Netflix Sans Black"/>
                <a:cs typeface="Times New Roman" panose="02020603050405020304"/>
              </a:rPr>
              <a:t>PRICING STRATEGY</a:t>
            </a:r>
            <a:endParaRPr lang="en-US">
              <a:solidFill>
                <a:srgbClr val="FF0000"/>
              </a:solidFill>
              <a:latin typeface="Netflix Sans Black"/>
              <a:cs typeface="Times New Roman" panose="0202060305040502030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52870" y="3830853"/>
            <a:ext cx="274436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285750" indent="-285750">
              <a:buFont typeface="Arial" panose="020B0604020202020204"/>
              <a:buChar char="•"/>
            </a:pPr>
            <a:r>
              <a:rPr lang="en-US" sz="1600" dirty="0">
                <a:solidFill>
                  <a:schemeClr val="bg1"/>
                </a:solidFill>
                <a:latin typeface="Netflix Sans Black"/>
                <a:ea typeface="+mn-lt"/>
                <a:cs typeface="+mn-lt"/>
              </a:rPr>
              <a:t>Subscription-based model</a:t>
            </a:r>
            <a:endParaRPr lang="en-US" sz="1600" dirty="0">
              <a:solidFill>
                <a:schemeClr val="bg1"/>
              </a:solidFill>
              <a:latin typeface="Netflix Sans Black"/>
              <a:ea typeface="+mn-lt"/>
              <a:cs typeface="+mn-lt"/>
            </a:endParaRPr>
          </a:p>
          <a:p>
            <a:pPr marL="285750" indent="-285750">
              <a:buFont typeface="Arial" panose="020B0604020202020204"/>
              <a:buChar char="•"/>
            </a:pPr>
            <a:r>
              <a:rPr lang="en-US" sz="1600" dirty="0">
                <a:solidFill>
                  <a:schemeClr val="bg1"/>
                </a:solidFill>
                <a:latin typeface="Netflix Sans Black"/>
                <a:ea typeface="+mn-lt"/>
                <a:cs typeface="+mn-lt"/>
              </a:rPr>
              <a:t>Tiered plans</a:t>
            </a:r>
            <a:endParaRPr lang="en-US" sz="1600" dirty="0">
              <a:solidFill>
                <a:schemeClr val="bg1"/>
              </a:solidFill>
              <a:latin typeface="Netflix Sans Black"/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/>
              <a:buChar char="•"/>
            </a:pPr>
            <a:r>
              <a:rPr lang="en-US" sz="1600" dirty="0">
                <a:solidFill>
                  <a:schemeClr val="bg1"/>
                </a:solidFill>
                <a:latin typeface="Netflix Sans Black"/>
                <a:ea typeface="+mn-lt"/>
                <a:cs typeface="+mn-lt"/>
              </a:rPr>
              <a:t>Free trial</a:t>
            </a:r>
            <a:endParaRPr lang="en-US" sz="1600" dirty="0">
              <a:solidFill>
                <a:schemeClr val="bg1"/>
              </a:solidFill>
              <a:latin typeface="Netflix Sans Black"/>
              <a:ea typeface="+mn-lt"/>
              <a:cs typeface="+mn-lt"/>
            </a:endParaRPr>
          </a:p>
          <a:p>
            <a:pPr marL="285750" indent="-285750">
              <a:buFont typeface="Arial" panose="020B0604020202020204"/>
              <a:buChar char="•"/>
            </a:pPr>
            <a:r>
              <a:rPr lang="en-US" sz="1600" dirty="0">
                <a:solidFill>
                  <a:schemeClr val="bg1"/>
                </a:solidFill>
                <a:latin typeface="Netflix Sans Black"/>
                <a:ea typeface="+mn-lt"/>
                <a:cs typeface="+mn-lt"/>
              </a:rPr>
              <a:t>No ads</a:t>
            </a:r>
            <a:endParaRPr lang="en-US" sz="1600" dirty="0">
              <a:solidFill>
                <a:schemeClr val="bg1"/>
              </a:solidFill>
              <a:latin typeface="Netflix Sans Black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27192" y="1528651"/>
            <a:ext cx="30786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Netflix Sans Black"/>
                <a:ea typeface="Calibri" panose="020F0502020204030204"/>
                <a:cs typeface="Calibri" panose="020F0502020204030204"/>
              </a:rPr>
              <a:t>PROMOTIONAL STRATEGY</a:t>
            </a:r>
            <a:endParaRPr lang="en-US">
              <a:solidFill>
                <a:srgbClr val="FF0000"/>
              </a:solidFill>
              <a:latin typeface="Netflix Sans Black"/>
              <a:cs typeface="Times New Roman" panose="02020603050405020304"/>
            </a:endParaRPr>
          </a:p>
        </p:txBody>
      </p:sp>
      <p:pic>
        <p:nvPicPr>
          <p:cNvPr id="10" name="Picture 9" descr="A light bulb with writing on the glass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3237" y="2158471"/>
            <a:ext cx="2283883" cy="11562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883448" y="3850559"/>
            <a:ext cx="2507163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285750" indent="-285750">
              <a:buFont typeface="Arial" panose="020B0604020202020204"/>
              <a:buChar char="•"/>
            </a:pPr>
            <a:r>
              <a:rPr lang="en-US" sz="1600" dirty="0">
                <a:solidFill>
                  <a:schemeClr val="bg1"/>
                </a:solidFill>
                <a:latin typeface="Netflix Sans Black"/>
                <a:ea typeface="+mn-lt"/>
                <a:cs typeface="+mn-lt"/>
              </a:rPr>
              <a:t>Social media campaigns</a:t>
            </a:r>
            <a:endParaRPr lang="en-US" sz="1600" dirty="0">
              <a:solidFill>
                <a:schemeClr val="bg1"/>
              </a:solidFill>
              <a:latin typeface="Netflix Sans Black"/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/>
              <a:buChar char="•"/>
            </a:pPr>
            <a:r>
              <a:rPr lang="en-US" sz="1600" dirty="0">
                <a:solidFill>
                  <a:schemeClr val="bg1"/>
                </a:solidFill>
                <a:latin typeface="Netflix Sans Black"/>
                <a:ea typeface="+mn-lt"/>
                <a:cs typeface="+mn-lt"/>
              </a:rPr>
              <a:t>Content teasers</a:t>
            </a:r>
            <a:endParaRPr lang="en-US" sz="1600" dirty="0">
              <a:solidFill>
                <a:schemeClr val="bg1"/>
              </a:solidFill>
              <a:latin typeface="Netflix Sans Black"/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/>
              <a:buChar char="•"/>
            </a:pPr>
            <a:r>
              <a:rPr lang="en-US" sz="1600" dirty="0">
                <a:solidFill>
                  <a:schemeClr val="bg1"/>
                </a:solidFill>
                <a:latin typeface="Netflix Sans Black"/>
                <a:ea typeface="+mn-lt"/>
                <a:cs typeface="+mn-lt"/>
              </a:rPr>
              <a:t>Influencer partnerships</a:t>
            </a:r>
            <a:endParaRPr lang="en-US" sz="1600" dirty="0">
              <a:solidFill>
                <a:schemeClr val="bg1"/>
              </a:solidFill>
              <a:latin typeface="Netflix Sans Black"/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/>
              <a:buChar char="•"/>
            </a:pPr>
            <a:r>
              <a:rPr lang="en-US" sz="1600" dirty="0">
                <a:solidFill>
                  <a:schemeClr val="bg1"/>
                </a:solidFill>
                <a:latin typeface="Netflix Sans Black"/>
                <a:ea typeface="+mn-lt"/>
                <a:cs typeface="+mn-lt"/>
              </a:rPr>
              <a:t>Netflix exclusive content</a:t>
            </a:r>
            <a:endParaRPr lang="en-US" sz="1600" dirty="0">
              <a:solidFill>
                <a:schemeClr val="bg1"/>
              </a:solidFill>
              <a:latin typeface="Netflix Sans Black"/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/>
              <a:buChar char="•"/>
            </a:pPr>
            <a:r>
              <a:rPr lang="en-US" sz="1600" dirty="0">
                <a:solidFill>
                  <a:schemeClr val="bg1"/>
                </a:solidFill>
                <a:latin typeface="Netflix Sans Black"/>
                <a:ea typeface="+mn-lt"/>
                <a:cs typeface="+mn-lt"/>
              </a:rPr>
              <a:t>Limited-time offers</a:t>
            </a:r>
            <a:endParaRPr lang="en-US" sz="1600" dirty="0">
              <a:solidFill>
                <a:schemeClr val="bg1"/>
              </a:solidFill>
              <a:latin typeface="Netflix Sans Black"/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2" name="Picture 11" descr="Pricing Strategy — NETFLIX. What is a pricing strategy? For any… | by  Kulvir Singh | Mediu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3543" y="2202059"/>
            <a:ext cx="2680398" cy="103381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53206" y="368260"/>
            <a:ext cx="8697194" cy="4393109"/>
            <a:chOff x="645160" y="2522052"/>
            <a:chExt cx="8697194" cy="4215902"/>
          </a:xfrm>
        </p:grpSpPr>
        <p:sp>
          <p:nvSpPr>
            <p:cNvPr id="16" name="TextBox 15"/>
            <p:cNvSpPr txBox="1"/>
            <p:nvPr/>
          </p:nvSpPr>
          <p:spPr>
            <a:xfrm rot="10800000" flipV="1">
              <a:off x="645160" y="5305050"/>
              <a:ext cx="5136661" cy="1432904"/>
            </a:xfrm>
            <a:prstGeom prst="ellipse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defTabSz="914400">
                <a:defRPr/>
              </a:pPr>
              <a:endParaRPr lang="en-PH" sz="1050">
                <a:solidFill>
                  <a:prstClr val="white"/>
                </a:solidFill>
                <a:latin typeface="Netflix Sans Black"/>
                <a:ea typeface="+mn-lt"/>
                <a:cs typeface="+mn-lt"/>
              </a:endParaRPr>
            </a:p>
            <a:p>
              <a:pPr defTabSz="914400">
                <a:defRPr/>
              </a:pPr>
              <a:endParaRPr lang="en-PH" sz="1050">
                <a:solidFill>
                  <a:prstClr val="white"/>
                </a:solidFill>
                <a:latin typeface="Netflix Sans Black"/>
                <a:ea typeface="+mn-lt"/>
                <a:cs typeface="+mn-lt"/>
              </a:endParaRPr>
            </a:p>
            <a:p>
              <a:pPr defTabSz="914400">
                <a:defRPr/>
              </a:pPr>
              <a:endParaRPr lang="en-PH" sz="1050">
                <a:solidFill>
                  <a:prstClr val="white"/>
                </a:solidFill>
                <a:latin typeface="Netflix Sans Black"/>
                <a:cs typeface="Calibri" panose="020F0502020204030204"/>
              </a:endParaRPr>
            </a:p>
            <a:p>
              <a:pPr defTabSz="914400">
                <a:defRPr/>
              </a:pPr>
              <a:endParaRPr lang="en-PH" sz="1050">
                <a:solidFill>
                  <a:prstClr val="white"/>
                </a:solidFill>
                <a:latin typeface="Netflix Sans Black"/>
                <a:cs typeface="Calibri" panose="020F0502020204030204"/>
              </a:endParaRPr>
            </a:p>
            <a:p>
              <a:pPr defTabSz="914400">
                <a:defRPr/>
              </a:pPr>
              <a:endParaRPr lang="en-PH" sz="1050">
                <a:solidFill>
                  <a:prstClr val="white"/>
                </a:solidFill>
                <a:latin typeface="Netflix Sans Black"/>
                <a:ea typeface="+mn-lt"/>
                <a:cs typeface="+mn-lt"/>
              </a:endParaRPr>
            </a:p>
            <a:p>
              <a:pPr defTabSz="914400">
                <a:defRPr/>
              </a:pPr>
              <a:endParaRPr lang="en-PH" sz="1050">
                <a:solidFill>
                  <a:prstClr val="white"/>
                </a:solidFill>
                <a:latin typeface="Netflix Sans Black"/>
                <a:cs typeface="Calibri" panose="020F0502020204030204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045460" y="2522052"/>
              <a:ext cx="6296894" cy="5611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defTabSz="914400">
                <a:defRPr/>
              </a:pPr>
              <a:r>
                <a:rPr lang="en-US" sz="3200" dirty="0">
                  <a:solidFill>
                    <a:srgbClr val="FF0000"/>
                  </a:solidFill>
                  <a:latin typeface="Netflix Sans Black"/>
                  <a:ea typeface="+mn-lt"/>
                  <a:cs typeface="Times New Roman" panose="02020603050405020304"/>
                </a:rPr>
                <a:t>Netflix: Mastering Digital Marketing</a:t>
              </a:r>
              <a:endParaRPr lang="en-US" sz="3200" dirty="0">
                <a:latin typeface="Netflix Sans Black"/>
                <a:ea typeface="Calibri" panose="020F0502020204030204"/>
                <a:cs typeface="Calibri" panose="020F0502020204030204"/>
              </a:endParaRPr>
            </a:p>
          </p:txBody>
        </p:sp>
      </p:grpSp>
      <p:pic>
        <p:nvPicPr>
          <p:cNvPr id="4" name="Picture 3" descr="A screenshot of a social media post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051" y="2157627"/>
            <a:ext cx="2453906" cy="2325645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6803193" y="4758122"/>
            <a:ext cx="1626972" cy="566351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Netflix Sans Black"/>
                <a:cs typeface="Calibri" panose="020F0502020204030204"/>
              </a:rPr>
              <a:t>Bird Box Effect</a:t>
            </a:r>
            <a:endParaRPr lang="en-US">
              <a:latin typeface="Netflix Sans Black"/>
              <a:cs typeface="Times New Roman" panose="02020603050405020304"/>
            </a:endParaRPr>
          </a:p>
        </p:txBody>
      </p:sp>
      <p:sp>
        <p:nvSpPr>
          <p:cNvPr id="6" name="Oval 5"/>
          <p:cNvSpPr/>
          <p:nvPr/>
        </p:nvSpPr>
        <p:spPr>
          <a:xfrm>
            <a:off x="3358253" y="3834094"/>
            <a:ext cx="2388972" cy="648728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>
                <a:latin typeface="Netflix Sans Black"/>
                <a:cs typeface="Times New Roman" panose="02020603050405020304"/>
              </a:rPr>
              <a:t>Targeted Email Marketing</a:t>
            </a:r>
            <a:endParaRPr lang="en-US">
              <a:latin typeface="Netflix Sans Black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734" y="1586427"/>
            <a:ext cx="2117640" cy="2099362"/>
          </a:xfrm>
          <a:prstGeom prst="rect">
            <a:avLst/>
          </a:prstGeom>
        </p:spPr>
      </p:pic>
      <p:pic>
        <p:nvPicPr>
          <p:cNvPr id="8" name="Picture 7" descr="A poster of a tv show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0470" y="2637524"/>
            <a:ext cx="2097818" cy="2077223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9315962" y="5234745"/>
            <a:ext cx="2368377" cy="628134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Netflix Sans Black"/>
                <a:cs typeface="Calibri" panose="020F0502020204030204"/>
              </a:rPr>
              <a:t>Multi-Device Accessibility</a:t>
            </a:r>
            <a:endParaRPr lang="en-US">
              <a:latin typeface="Netflix Sans Black"/>
              <a:cs typeface="Times New Roman" panose="02020603050405020304"/>
            </a:endParaRPr>
          </a:p>
        </p:txBody>
      </p:sp>
      <p:pic>
        <p:nvPicPr>
          <p:cNvPr id="10" name="Picture 9" descr="A Brief History of Netflix Personalization | by Gibson Biddle | Mediu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941" y="1350181"/>
            <a:ext cx="2743200" cy="1542123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688448" y="3097680"/>
            <a:ext cx="2121242" cy="648729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latin typeface="Netflix Sans Black"/>
                <a:cs typeface="Calibri" panose="020F0502020204030204"/>
              </a:rPr>
              <a:t>Personalized Content</a:t>
            </a:r>
            <a:endParaRPr lang="en-US" dirty="0">
              <a:latin typeface="Netflix Sans Black"/>
              <a:cs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4" name="Picture 12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9080" y="2435013"/>
            <a:ext cx="2240279" cy="1239097"/>
          </a:xfrm>
          <a:prstGeom prst="rect">
            <a:avLst/>
          </a:prstGeom>
        </p:spPr>
      </p:pic>
      <p:sp>
        <p:nvSpPr>
          <p:cNvPr id="1215" name="TextBox 1214"/>
          <p:cNvSpPr txBox="1"/>
          <p:nvPr/>
        </p:nvSpPr>
        <p:spPr>
          <a:xfrm>
            <a:off x="190088" y="4404239"/>
            <a:ext cx="274647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Netflix Sans Black"/>
                <a:ea typeface="+mn-lt"/>
                <a:cs typeface="+mn-lt"/>
              </a:rPr>
              <a:t>Blockbuster</a:t>
            </a:r>
            <a:endParaRPr lang="en-US" sz="1600" dirty="0">
              <a:solidFill>
                <a:schemeClr val="bg1"/>
              </a:solidFill>
              <a:latin typeface="Netflix Sans Black"/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Netflix Sans Black"/>
                <a:ea typeface="+mn-lt"/>
                <a:cs typeface="+mn-lt"/>
              </a:rPr>
              <a:t>Hollywood Video</a:t>
            </a:r>
            <a:endParaRPr lang="en-US" sz="1600" dirty="0">
              <a:solidFill>
                <a:schemeClr val="bg1"/>
              </a:solidFill>
              <a:latin typeface="Netflix Sans Black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1216" name="TextBox 1215"/>
          <p:cNvSpPr txBox="1"/>
          <p:nvPr/>
        </p:nvSpPr>
        <p:spPr>
          <a:xfrm>
            <a:off x="133006" y="1901185"/>
            <a:ext cx="26817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Netflix Sans Black"/>
                <a:cs typeface="Times New Roman" panose="02020603050405020304"/>
              </a:rPr>
              <a:t>DVD RENTAL ERA</a:t>
            </a:r>
            <a:endParaRPr lang="en-US" dirty="0">
              <a:solidFill>
                <a:srgbClr val="FF0000"/>
              </a:solidFill>
              <a:latin typeface="Netflix Sans Black"/>
              <a:cs typeface="Times New Roman" panose="02020603050405020304"/>
            </a:endParaRPr>
          </a:p>
        </p:txBody>
      </p:sp>
      <p:pic>
        <p:nvPicPr>
          <p:cNvPr id="1218" name="Picture 12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31957" y="2434256"/>
            <a:ext cx="2521819" cy="1293121"/>
          </a:xfrm>
          <a:prstGeom prst="rect">
            <a:avLst/>
          </a:prstGeom>
        </p:spPr>
      </p:pic>
      <p:sp>
        <p:nvSpPr>
          <p:cNvPr id="1220" name="TextBox 1219"/>
          <p:cNvSpPr txBox="1"/>
          <p:nvPr/>
        </p:nvSpPr>
        <p:spPr>
          <a:xfrm>
            <a:off x="3042903" y="1912389"/>
            <a:ext cx="2632307" cy="3539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1700" dirty="0">
                <a:solidFill>
                  <a:srgbClr val="FF0000"/>
                </a:solidFill>
                <a:latin typeface="Netflix Sans Black"/>
                <a:ea typeface="Calibri" panose="020F0502020204030204"/>
                <a:cs typeface="Calibri" panose="020F0502020204030204"/>
              </a:rPr>
              <a:t>Early Digital Entertainment</a:t>
            </a:r>
            <a:endParaRPr lang="en-US" sz="1700" dirty="0">
              <a:solidFill>
                <a:srgbClr val="FF0000"/>
              </a:solidFill>
              <a:latin typeface="Netflix Sans Black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1222" name="TextBox 1221"/>
          <p:cNvSpPr txBox="1"/>
          <p:nvPr/>
        </p:nvSpPr>
        <p:spPr>
          <a:xfrm>
            <a:off x="3095570" y="4228446"/>
            <a:ext cx="2537556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>
              <a:buFont typeface="Arial" panose="020B0604020202020204"/>
              <a:buChar char="•"/>
            </a:pPr>
            <a:r>
              <a:rPr lang="en-US" sz="1600" dirty="0">
                <a:solidFill>
                  <a:schemeClr val="bg1"/>
                </a:solidFill>
                <a:latin typeface="Netflix Sans Black"/>
                <a:ea typeface="+mn-lt"/>
                <a:cs typeface="+mn-lt"/>
              </a:rPr>
              <a:t> HULU</a:t>
            </a:r>
            <a:endParaRPr lang="en-US" sz="1600" dirty="0">
              <a:solidFill>
                <a:schemeClr val="bg1"/>
              </a:solidFill>
              <a:latin typeface="Netflix Sans Black"/>
              <a:ea typeface="+mn-lt"/>
              <a:cs typeface="+mn-lt"/>
            </a:endParaRPr>
          </a:p>
          <a:p>
            <a:pPr>
              <a:buFont typeface="Arial" panose="020B0604020202020204"/>
              <a:buChar char="•"/>
            </a:pPr>
            <a:r>
              <a:rPr lang="en-US" sz="1600" dirty="0">
                <a:solidFill>
                  <a:schemeClr val="bg1"/>
                </a:solidFill>
                <a:latin typeface="Netflix Sans Black"/>
                <a:ea typeface="+mn-lt"/>
                <a:cs typeface="+mn-lt"/>
              </a:rPr>
              <a:t>Amazon Prime Video (Amazon Unbox – Amazon Instant Video)</a:t>
            </a:r>
            <a:endParaRPr lang="en-US" sz="1600" dirty="0">
              <a:solidFill>
                <a:schemeClr val="bg1"/>
              </a:solidFill>
              <a:latin typeface="Netflix Sans Black"/>
              <a:ea typeface="+mn-lt"/>
              <a:cs typeface="+mn-lt"/>
            </a:endParaRPr>
          </a:p>
          <a:p>
            <a:pPr>
              <a:buFont typeface="Arial" panose="020B0604020202020204"/>
              <a:buChar char="•"/>
            </a:pPr>
            <a:r>
              <a:rPr lang="en-US" sz="1600" dirty="0">
                <a:solidFill>
                  <a:schemeClr val="bg1"/>
                </a:solidFill>
                <a:latin typeface="Netflix Sans Black"/>
                <a:ea typeface="+mn-lt"/>
                <a:cs typeface="+mn-lt"/>
              </a:rPr>
              <a:t>YouTube</a:t>
            </a:r>
            <a:endParaRPr lang="en-US" sz="1600" dirty="0">
              <a:solidFill>
                <a:schemeClr val="bg1"/>
              </a:solidFill>
              <a:latin typeface="Netflix Sans Black"/>
              <a:ea typeface="Calibri" panose="020F0502020204030204"/>
              <a:cs typeface="Calibri" panose="020F0502020204030204"/>
            </a:endParaRPr>
          </a:p>
          <a:p>
            <a:pPr algn="l"/>
            <a:endParaRPr lang="en-US" sz="1600" dirty="0">
              <a:solidFill>
                <a:schemeClr val="bg1"/>
              </a:solidFill>
              <a:latin typeface="Netflix Sans Black"/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/>
              <a:buChar char="•"/>
            </a:pPr>
            <a:endParaRPr lang="en-US" sz="1600" dirty="0">
              <a:solidFill>
                <a:schemeClr val="bg1"/>
              </a:solidFill>
              <a:latin typeface="Netflix Sans Black"/>
              <a:ea typeface="Calibri" panose="020F0502020204030204"/>
              <a:cs typeface="Calibri" panose="020F0502020204030204"/>
            </a:endParaRPr>
          </a:p>
        </p:txBody>
      </p:sp>
      <p:cxnSp>
        <p:nvCxnSpPr>
          <p:cNvPr id="3" name="Straight Connector 2"/>
          <p:cNvCxnSpPr>
            <a:stCxn id="1216" idx="3"/>
          </p:cNvCxnSpPr>
          <p:nvPr/>
        </p:nvCxnSpPr>
        <p:spPr>
          <a:xfrm>
            <a:off x="2814718" y="2085851"/>
            <a:ext cx="0" cy="416000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5801758" y="1941071"/>
            <a:ext cx="0" cy="416000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819278" y="1952501"/>
            <a:ext cx="0" cy="416000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979663" y="1922352"/>
            <a:ext cx="26817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Netflix Sans Black"/>
                <a:cs typeface="Times New Roman" panose="02020603050405020304"/>
              </a:rPr>
              <a:t>ORIGINAL CONTENT</a:t>
            </a:r>
            <a:endParaRPr lang="en-US" dirty="0">
              <a:solidFill>
                <a:srgbClr val="FF0000"/>
              </a:solidFill>
              <a:latin typeface="Netflix Sans Black"/>
              <a:cs typeface="Times New Roman" panose="02020603050405020304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52870" y="4133113"/>
            <a:ext cx="274436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285750" indent="-285750">
              <a:buFont typeface="Arial" panose="020B0604020202020204"/>
              <a:buChar char="•"/>
            </a:pPr>
            <a:r>
              <a:rPr lang="en-US" sz="1600" dirty="0">
                <a:solidFill>
                  <a:schemeClr val="bg1"/>
                </a:solidFill>
                <a:latin typeface="Netflix Sans Black"/>
                <a:ea typeface="+mn-lt"/>
                <a:cs typeface="+mn-lt"/>
              </a:rPr>
              <a:t>HBO Go/HBO Now</a:t>
            </a:r>
            <a:endParaRPr lang="en-US" sz="1600" dirty="0">
              <a:solidFill>
                <a:schemeClr val="bg1"/>
              </a:solidFill>
              <a:latin typeface="Netflix Sans Black"/>
              <a:ea typeface="+mn-lt"/>
              <a:cs typeface="+mn-lt"/>
            </a:endParaRPr>
          </a:p>
          <a:p>
            <a:pPr marL="285750" indent="-285750">
              <a:buFont typeface="Arial" panose="020B0604020202020204"/>
              <a:buChar char="•"/>
            </a:pPr>
            <a:r>
              <a:rPr lang="en-US" sz="1600" dirty="0">
                <a:solidFill>
                  <a:schemeClr val="bg1"/>
                </a:solidFill>
                <a:latin typeface="Netflix Sans Black"/>
                <a:ea typeface="+mn-lt"/>
                <a:cs typeface="+mn-lt"/>
              </a:rPr>
              <a:t>Disney+</a:t>
            </a:r>
            <a:endParaRPr lang="en-US" sz="1600" dirty="0">
              <a:solidFill>
                <a:schemeClr val="bg1"/>
              </a:solidFill>
              <a:latin typeface="Netflix Sans Black"/>
              <a:ea typeface="+mn-lt"/>
              <a:cs typeface="+mn-lt"/>
            </a:endParaRPr>
          </a:p>
          <a:p>
            <a:pPr marL="285750" indent="-285750">
              <a:buFont typeface="Arial" panose="020B0604020202020204"/>
              <a:buChar char="•"/>
            </a:pPr>
            <a:r>
              <a:rPr lang="en-US" sz="1600" dirty="0">
                <a:solidFill>
                  <a:schemeClr val="bg1"/>
                </a:solidFill>
                <a:latin typeface="Netflix Sans Black"/>
                <a:ea typeface="+mn-lt"/>
                <a:cs typeface="+mn-lt"/>
              </a:rPr>
              <a:t>Apple TV+</a:t>
            </a:r>
            <a:endParaRPr lang="en-US" sz="1600" dirty="0">
              <a:solidFill>
                <a:schemeClr val="bg1"/>
              </a:solidFill>
              <a:latin typeface="Netflix Sans Black"/>
              <a:ea typeface="+mn-lt"/>
              <a:cs typeface="+mn-lt"/>
            </a:endParaRPr>
          </a:p>
          <a:p>
            <a:pPr marL="285750" indent="-285750">
              <a:buFont typeface="Arial" panose="020B0604020202020204"/>
              <a:buChar char="•"/>
            </a:pPr>
            <a:r>
              <a:rPr lang="en-US" sz="1600" dirty="0">
                <a:solidFill>
                  <a:schemeClr val="bg1"/>
                </a:solidFill>
                <a:latin typeface="Netflix Sans Black"/>
                <a:ea typeface="+mn-lt"/>
                <a:cs typeface="+mn-lt"/>
              </a:rPr>
              <a:t>Peacock</a:t>
            </a:r>
            <a:endParaRPr lang="en-US" sz="1600" dirty="0">
              <a:solidFill>
                <a:schemeClr val="bg1"/>
              </a:solidFill>
              <a:latin typeface="Netflix Sans Black"/>
              <a:ea typeface="+mn-lt"/>
              <a:cs typeface="+mn-lt"/>
            </a:endParaRPr>
          </a:p>
          <a:p>
            <a:pPr marL="285750" indent="-285750">
              <a:buFont typeface="Arial" panose="020B0604020202020204"/>
              <a:buChar char="•"/>
            </a:pPr>
            <a:r>
              <a:rPr lang="en-US" sz="1600" dirty="0">
                <a:solidFill>
                  <a:schemeClr val="bg1"/>
                </a:solidFill>
                <a:latin typeface="Netflix Sans Black"/>
                <a:ea typeface="+mn-lt"/>
                <a:cs typeface="+mn-lt"/>
              </a:rPr>
              <a:t>Paramount+</a:t>
            </a:r>
            <a:endParaRPr lang="en-US" sz="1600" dirty="0">
              <a:solidFill>
                <a:schemeClr val="bg1"/>
              </a:solidFill>
              <a:latin typeface="Netflix Sans Black"/>
              <a:ea typeface="+mn-lt"/>
              <a:cs typeface="+mn-lt"/>
            </a:endParaRPr>
          </a:p>
          <a:p>
            <a:pPr marL="285750" indent="-285750">
              <a:buFont typeface="Arial" panose="020B0604020202020204"/>
              <a:buChar char="•"/>
            </a:pPr>
            <a:r>
              <a:rPr lang="en-US" sz="1600" dirty="0">
                <a:solidFill>
                  <a:schemeClr val="bg1"/>
                </a:solidFill>
                <a:latin typeface="Netflix Sans Black"/>
                <a:ea typeface="+mn-lt"/>
                <a:cs typeface="+mn-lt"/>
              </a:rPr>
              <a:t>YouTube Premium</a:t>
            </a:r>
            <a:endParaRPr lang="en-US" sz="1600" dirty="0">
              <a:solidFill>
                <a:schemeClr val="bg1"/>
              </a:solidFill>
              <a:latin typeface="Netflix Sans Black"/>
              <a:ea typeface="+mn-lt"/>
              <a:cs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027192" y="1922351"/>
            <a:ext cx="30786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etflix Sans Black"/>
                <a:ea typeface="Calibri" panose="020F0502020204030204"/>
                <a:cs typeface="Calibri" panose="020F0502020204030204"/>
              </a:rPr>
              <a:t>CURRENT LANDSCAPE</a:t>
            </a:r>
            <a:endParaRPr lang="en-US" dirty="0">
              <a:solidFill>
                <a:srgbClr val="FF0000"/>
              </a:solidFill>
              <a:latin typeface="Netflix Sans Black"/>
              <a:cs typeface="Times New Roman" panose="02020603050405020304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286"/>
          <a:stretch>
            <a:fillRect/>
          </a:stretch>
        </p:blipFill>
        <p:spPr>
          <a:xfrm>
            <a:off x="9096830" y="2451031"/>
            <a:ext cx="2263447" cy="114788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883448" y="4091859"/>
            <a:ext cx="2647617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285750" indent="-285750">
              <a:buFont typeface="Arial" panose="020B0604020202020204"/>
              <a:buChar char="•"/>
            </a:pPr>
            <a:r>
              <a:rPr lang="en-US" sz="1600" dirty="0">
                <a:solidFill>
                  <a:schemeClr val="bg1"/>
                </a:solidFill>
                <a:latin typeface="Netflix Sans Black"/>
                <a:ea typeface="+mn-lt"/>
                <a:cs typeface="+mn-lt"/>
              </a:rPr>
              <a:t>Discovery+</a:t>
            </a:r>
            <a:endParaRPr lang="en-US" sz="1600" dirty="0">
              <a:solidFill>
                <a:schemeClr val="bg1"/>
              </a:solidFill>
              <a:latin typeface="Netflix Sans Black"/>
              <a:ea typeface="+mn-lt"/>
              <a:cs typeface="+mn-lt"/>
            </a:endParaRPr>
          </a:p>
          <a:p>
            <a:pPr marL="285750" indent="-285750">
              <a:buFont typeface="Arial" panose="020B0604020202020204"/>
              <a:buChar char="•"/>
            </a:pPr>
            <a:r>
              <a:rPr lang="en-US" sz="1600" dirty="0">
                <a:solidFill>
                  <a:schemeClr val="bg1"/>
                </a:solidFill>
                <a:latin typeface="Netflix Sans Black"/>
                <a:ea typeface="+mn-lt"/>
                <a:cs typeface="+mn-lt"/>
              </a:rPr>
              <a:t>HBO Max</a:t>
            </a:r>
            <a:endParaRPr lang="en-US" sz="1600" dirty="0">
              <a:solidFill>
                <a:schemeClr val="bg1"/>
              </a:solidFill>
              <a:latin typeface="Netflix Sans Black"/>
              <a:ea typeface="+mn-lt"/>
              <a:cs typeface="+mn-lt"/>
            </a:endParaRPr>
          </a:p>
          <a:p>
            <a:pPr marL="285750" indent="-285750">
              <a:buFont typeface="Arial" panose="020B0604020202020204"/>
              <a:buChar char="•"/>
            </a:pPr>
            <a:r>
              <a:rPr lang="en-US" sz="1600" dirty="0">
                <a:solidFill>
                  <a:schemeClr val="bg1"/>
                </a:solidFill>
                <a:latin typeface="Netflix Sans Black"/>
                <a:ea typeface="+mn-lt"/>
                <a:cs typeface="+mn-lt"/>
              </a:rPr>
              <a:t>Amazon Prime Video, Disney+, Apple TV+, HULU</a:t>
            </a:r>
            <a:endParaRPr lang="en-US" sz="1600" dirty="0">
              <a:solidFill>
                <a:schemeClr val="bg1"/>
              </a:solidFill>
              <a:latin typeface="Netflix Sans Black"/>
              <a:ea typeface="+mn-lt"/>
              <a:cs typeface="+mn-lt"/>
            </a:endParaRPr>
          </a:p>
          <a:p>
            <a:pPr marL="285750" indent="-285750">
              <a:buFont typeface="Arial" panose="020B0604020202020204"/>
              <a:buChar char="•"/>
            </a:pPr>
            <a:r>
              <a:rPr lang="en-US" sz="1600" dirty="0">
                <a:solidFill>
                  <a:schemeClr val="bg1"/>
                </a:solidFill>
                <a:latin typeface="Netflix Sans Black"/>
                <a:ea typeface="+mn-lt"/>
                <a:cs typeface="+mn-lt"/>
              </a:rPr>
              <a:t>International(BBC </a:t>
            </a:r>
            <a:r>
              <a:rPr lang="en-US" sz="1600" dirty="0" err="1">
                <a:solidFill>
                  <a:schemeClr val="bg1"/>
                </a:solidFill>
                <a:latin typeface="Netflix Sans Black"/>
                <a:ea typeface="+mn-lt"/>
                <a:cs typeface="+mn-lt"/>
              </a:rPr>
              <a:t>iPlayer</a:t>
            </a:r>
            <a:r>
              <a:rPr lang="en-US" sz="1600" dirty="0">
                <a:solidFill>
                  <a:schemeClr val="bg1"/>
                </a:solidFill>
                <a:latin typeface="Netflix Sans Black"/>
                <a:ea typeface="+mn-lt"/>
                <a:cs typeface="+mn-lt"/>
              </a:rPr>
              <a:t>, ITV HUB, </a:t>
            </a:r>
            <a:r>
              <a:rPr lang="en-US" sz="1600" dirty="0" err="1">
                <a:solidFill>
                  <a:schemeClr val="bg1"/>
                </a:solidFill>
                <a:latin typeface="Netflix Sans Black"/>
                <a:ea typeface="+mn-lt"/>
                <a:cs typeface="+mn-lt"/>
              </a:rPr>
              <a:t>Hotstar</a:t>
            </a:r>
            <a:r>
              <a:rPr lang="en-US" sz="1600" dirty="0">
                <a:solidFill>
                  <a:schemeClr val="bg1"/>
                </a:solidFill>
                <a:latin typeface="Netflix Sans Black"/>
                <a:ea typeface="+mn-lt"/>
                <a:cs typeface="+mn-lt"/>
              </a:rPr>
              <a:t>, Tencent Video, Rakuten TV)</a:t>
            </a:r>
            <a:endParaRPr lang="en-US" sz="1600" dirty="0">
              <a:solidFill>
                <a:schemeClr val="bg1"/>
              </a:solidFill>
              <a:latin typeface="Netflix Sans Black"/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09"/>
          <a:stretch>
            <a:fillRect/>
          </a:stretch>
        </p:blipFill>
        <p:spPr>
          <a:xfrm>
            <a:off x="6129058" y="2519561"/>
            <a:ext cx="2283577" cy="101994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911600" y="691634"/>
            <a:ext cx="4064000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4800" b="1" spc="300" dirty="0">
                <a:solidFill>
                  <a:srgbClr val="FF0000"/>
                </a:solidFill>
                <a:latin typeface="Netflix Sans Black"/>
              </a:rPr>
              <a:t>Competitors</a:t>
            </a:r>
            <a:endParaRPr lang="en-IN" sz="4800" b="1" spc="300" dirty="0">
              <a:solidFill>
                <a:srgbClr val="FF0000"/>
              </a:solidFill>
              <a:latin typeface="Netflix Sans Black"/>
            </a:endParaRPr>
          </a:p>
        </p:txBody>
      </p:sp>
      <p:pic>
        <p:nvPicPr>
          <p:cNvPr id="4" name="Picture 3" descr="A group of logos with text&#10;&#10;Description automatically generate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8660" y="2342161"/>
            <a:ext cx="2717321" cy="144043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Placeholder 3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32" b="11332"/>
          <a:stretch>
            <a:fillRect/>
          </a:stretch>
        </p:blipFill>
        <p:spPr>
          <a:xfrm flipH="1">
            <a:off x="0" y="560388"/>
            <a:ext cx="12192000" cy="6297612"/>
          </a:xfrm>
          <a:prstGeom prst="rect">
            <a:avLst/>
          </a:prstGeom>
        </p:spPr>
      </p:pic>
      <p:sp>
        <p:nvSpPr>
          <p:cNvPr id="86" name="Rectangle 85"/>
          <p:cNvSpPr/>
          <p:nvPr/>
        </p:nvSpPr>
        <p:spPr>
          <a:xfrm>
            <a:off x="0" y="4439982"/>
            <a:ext cx="12192000" cy="2279280"/>
          </a:xfrm>
          <a:prstGeom prst="rect">
            <a:avLst/>
          </a:prstGeom>
          <a:gradFill>
            <a:gsLst>
              <a:gs pos="0">
                <a:srgbClr val="100F0B">
                  <a:alpha val="0"/>
                </a:srgbClr>
              </a:gs>
              <a:gs pos="100000">
                <a:srgbClr val="100F0B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Rectangle 86"/>
          <p:cNvSpPr/>
          <p:nvPr/>
        </p:nvSpPr>
        <p:spPr>
          <a:xfrm flipV="1">
            <a:off x="26232" y="541890"/>
            <a:ext cx="12192000" cy="1470131"/>
          </a:xfrm>
          <a:prstGeom prst="rect">
            <a:avLst/>
          </a:prstGeom>
          <a:gradFill>
            <a:gsLst>
              <a:gs pos="0">
                <a:srgbClr val="100F0B">
                  <a:alpha val="0"/>
                </a:srgbClr>
              </a:gs>
              <a:gs pos="100000">
                <a:srgbClr val="100F0B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ctangle: Rounded Corners 87"/>
          <p:cNvSpPr/>
          <p:nvPr/>
        </p:nvSpPr>
        <p:spPr>
          <a:xfrm>
            <a:off x="1212573" y="1924878"/>
            <a:ext cx="2782957" cy="4590222"/>
          </a:xfrm>
          <a:prstGeom prst="roundRect">
            <a:avLst/>
          </a:pr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Rectangle: Rounded Corners 88"/>
          <p:cNvSpPr/>
          <p:nvPr/>
        </p:nvSpPr>
        <p:spPr>
          <a:xfrm>
            <a:off x="4704521" y="1924878"/>
            <a:ext cx="2782957" cy="4658802"/>
          </a:xfrm>
          <a:prstGeom prst="roundRect">
            <a:avLst/>
          </a:pr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Rectangle: Rounded Corners 89"/>
          <p:cNvSpPr/>
          <p:nvPr/>
        </p:nvSpPr>
        <p:spPr>
          <a:xfrm>
            <a:off x="8196469" y="1924878"/>
            <a:ext cx="2782957" cy="4567362"/>
          </a:xfrm>
          <a:prstGeom prst="roundRect">
            <a:avLst/>
          </a:pr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292083" y="4216666"/>
            <a:ext cx="2365514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400"/>
            <a:r>
              <a:rPr lang="en-US" sz="1600" b="1" dirty="0">
                <a:solidFill>
                  <a:srgbClr val="00B050"/>
                </a:solidFill>
                <a:latin typeface="Netflix Sans Black"/>
                <a:cs typeface="Arial" panose="020B0604020202020204"/>
              </a:rPr>
              <a:t>Positives</a:t>
            </a:r>
            <a:endParaRPr lang="en-US" sz="1600" b="1" dirty="0">
              <a:solidFill>
                <a:srgbClr val="00B050"/>
              </a:solidFill>
              <a:latin typeface="Netflix Sans Black"/>
              <a:cs typeface="Arial" panose="020B0604020202020204" pitchFamily="34" charset="0"/>
            </a:endParaRPr>
          </a:p>
          <a:p>
            <a:pPr defTabSz="914400"/>
            <a:endParaRPr lang="en-US" sz="1600" b="1" dirty="0">
              <a:solidFill>
                <a:srgbClr val="00B050"/>
              </a:solidFill>
              <a:latin typeface="Netflix Sans Black"/>
              <a:cs typeface="Arial" panose="020B0604020202020204" pitchFamily="34" charset="0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Netflix Sans Black"/>
                <a:cs typeface="Arial" panose="020B0604020202020204"/>
              </a:rPr>
              <a:t>Regional content</a:t>
            </a:r>
            <a:endParaRPr lang="en-US" sz="1600" dirty="0">
              <a:solidFill>
                <a:prstClr val="white">
                  <a:lumMod val="50000"/>
                </a:prstClr>
              </a:solidFill>
              <a:latin typeface="Netflix Sans Black"/>
              <a:cs typeface="Arial" panose="020B0604020202020204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Netflix Sans Black"/>
                <a:cs typeface="Arial" panose="020B0604020202020204"/>
              </a:rPr>
              <a:t>Global Reach</a:t>
            </a:r>
            <a:endParaRPr lang="en-US" sz="1600" dirty="0">
              <a:solidFill>
                <a:prstClr val="white">
                  <a:lumMod val="50000"/>
                </a:prstClr>
              </a:solidFill>
              <a:latin typeface="Netflix Sans Black"/>
              <a:cs typeface="Arial" panose="020B0604020202020204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Netflix Sans Black"/>
                <a:ea typeface="+mn-lt"/>
                <a:cs typeface="+mn-lt"/>
              </a:rPr>
              <a:t>Content delivery innovations</a:t>
            </a:r>
            <a:endParaRPr lang="en-US" sz="1600" dirty="0">
              <a:solidFill>
                <a:schemeClr val="bg1">
                  <a:lumMod val="50000"/>
                  <a:lumOff val="50000"/>
                </a:schemeClr>
              </a:solidFill>
              <a:latin typeface="Netflix Sans Black"/>
              <a:ea typeface="+mn-lt"/>
              <a:cs typeface="+mn-lt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Netflix Sans Black"/>
                <a:ea typeface="+mn-lt"/>
                <a:cs typeface="+mn-lt"/>
              </a:rPr>
              <a:t>Sustainability initiatives</a:t>
            </a:r>
            <a:endParaRPr lang="en-US" sz="1600" dirty="0">
              <a:solidFill>
                <a:schemeClr val="bg1">
                  <a:lumMod val="50000"/>
                  <a:lumOff val="50000"/>
                </a:schemeClr>
              </a:solidFill>
              <a:latin typeface="Netflix Sans Black"/>
              <a:cs typeface="Arial" panose="020B0604020202020204" pitchFamily="34" charset="0"/>
            </a:endParaRPr>
          </a:p>
          <a:p>
            <a:pPr defTabSz="914400">
              <a:buFont typeface="Arial" panose="020B0604020202020204" pitchFamily="34" charset="0"/>
            </a:pPr>
            <a:endParaRPr lang="en-US" sz="1600" dirty="0">
              <a:solidFill>
                <a:prstClr val="white">
                  <a:lumMod val="50000"/>
                </a:prstClr>
              </a:solidFill>
              <a:latin typeface="Netflix Sans Black"/>
              <a:cs typeface="Arial" panose="020B0604020202020204" pitchFamily="34" charset="0"/>
            </a:endParaRPr>
          </a:p>
          <a:p>
            <a:pPr defTabSz="914400"/>
            <a:endParaRPr lang="en-US" sz="1600" dirty="0">
              <a:solidFill>
                <a:prstClr val="white">
                  <a:lumMod val="50000"/>
                </a:prstClr>
              </a:solidFill>
              <a:latin typeface="Netflix Sans Black"/>
              <a:cs typeface="Arial" panose="020B0604020202020204" pitchFamily="34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4778549" y="4216666"/>
            <a:ext cx="2360032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400"/>
            <a:r>
              <a:rPr lang="en-US" sz="1600" b="1" dirty="0">
                <a:solidFill>
                  <a:srgbClr val="00B050"/>
                </a:solidFill>
                <a:latin typeface="Netflix Sans Black"/>
                <a:cs typeface="Arial" panose="020B0604020202020204"/>
              </a:rPr>
              <a:t>Negatives</a:t>
            </a:r>
            <a:endParaRPr lang="en-US" sz="1600" b="1" dirty="0">
              <a:solidFill>
                <a:srgbClr val="00B050"/>
              </a:solidFill>
              <a:latin typeface="Netflix Sans Black"/>
              <a:cs typeface="Arial" panose="020B0604020202020204"/>
            </a:endParaRPr>
          </a:p>
          <a:p>
            <a:pPr defTabSz="914400"/>
            <a:endParaRPr lang="en-US" sz="1600" dirty="0">
              <a:solidFill>
                <a:prstClr val="white">
                  <a:lumMod val="50000"/>
                </a:prstClr>
              </a:solidFill>
              <a:latin typeface="Netflix Sans Black"/>
              <a:cs typeface="Arial" panose="020B0604020202020204" pitchFamily="34" charset="0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Netflix Sans Black"/>
                <a:cs typeface="Arial" panose="020B0604020202020204"/>
              </a:rPr>
              <a:t>Content Rotation</a:t>
            </a:r>
            <a:endParaRPr lang="en-US" sz="1600" dirty="0">
              <a:solidFill>
                <a:prstClr val="white">
                  <a:lumMod val="50000"/>
                </a:prstClr>
              </a:solidFill>
              <a:latin typeface="Netflix Sans Black"/>
              <a:cs typeface="Arial" panose="020B0604020202020204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NetflixSansLight"/>
                <a:ea typeface="+mn-lt"/>
                <a:cs typeface="+mn-lt"/>
              </a:rPr>
              <a:t>Rising operation costs</a:t>
            </a:r>
            <a:endParaRPr lang="en-US" sz="1600" dirty="0">
              <a:solidFill>
                <a:schemeClr val="bg1">
                  <a:lumMod val="50000"/>
                  <a:lumOff val="50000"/>
                </a:schemeClr>
              </a:solidFill>
              <a:latin typeface="NetflixSansLight"/>
              <a:cs typeface="Arial" panose="020B0604020202020204" pitchFamily="34" charset="0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Netflix Sans Black"/>
                <a:cs typeface="Arial" panose="020B0604020202020204"/>
              </a:rPr>
              <a:t>Content quality variation</a:t>
            </a:r>
            <a:endParaRPr lang="en-US" sz="1600" dirty="0">
              <a:solidFill>
                <a:prstClr val="white">
                  <a:lumMod val="50000"/>
                </a:prstClr>
              </a:solidFill>
              <a:latin typeface="Netflix Sans Black"/>
              <a:cs typeface="Arial" panose="020B0604020202020204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Netflix Sans Black"/>
                <a:cs typeface="Arial" panose="020B0604020202020204"/>
              </a:rPr>
              <a:t>Peak Stagnation in market</a:t>
            </a:r>
            <a:endParaRPr lang="en-US" sz="1600" dirty="0">
              <a:solidFill>
                <a:prstClr val="white">
                  <a:lumMod val="50000"/>
                </a:prstClr>
              </a:solidFill>
              <a:latin typeface="Netflix Sans Black"/>
              <a:cs typeface="Arial" panose="020B0604020202020204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white">
                  <a:lumMod val="50000"/>
                </a:prstClr>
              </a:solidFill>
              <a:latin typeface="Netflix Sans Black"/>
              <a:cs typeface="Arial" panose="020B0604020202020204" pitchFamily="34" charset="0"/>
            </a:endParaRPr>
          </a:p>
          <a:p>
            <a:pPr defTabSz="914400"/>
            <a:endParaRPr lang="en-US" sz="1600" dirty="0">
              <a:solidFill>
                <a:prstClr val="white">
                  <a:lumMod val="50000"/>
                </a:prstClr>
              </a:solidFill>
              <a:latin typeface="Netflix Sans Black"/>
              <a:cs typeface="Arial" panose="020B0604020202020204" pitchFamily="34" charset="0"/>
            </a:endParaRPr>
          </a:p>
          <a:p>
            <a:pPr defTabSz="914400"/>
            <a:endParaRPr lang="en-US" sz="1600" dirty="0">
              <a:solidFill>
                <a:srgbClr val="00B050"/>
              </a:solidFill>
              <a:latin typeface="Netflix Sans Black"/>
              <a:cs typeface="Arial" panose="020B0604020202020204" pitchFamily="34" charset="0"/>
            </a:endParaRPr>
          </a:p>
          <a:p>
            <a:pPr defTabSz="914400"/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Netflix Sans Black"/>
                <a:cs typeface="Arial" panose="020B0604020202020204"/>
              </a:rPr>
              <a:t>   </a:t>
            </a:r>
            <a:endParaRPr lang="en-US" sz="1600" dirty="0">
              <a:solidFill>
                <a:prstClr val="white">
                  <a:lumMod val="50000"/>
                </a:prstClr>
              </a:solidFill>
              <a:latin typeface="Netflix Sans Black"/>
              <a:cs typeface="Arial" panose="020B0604020202020204" pitchFamily="34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8275978" y="4216666"/>
            <a:ext cx="2365514" cy="29546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400"/>
            <a:r>
              <a:rPr lang="en-US" sz="1600" b="1" dirty="0">
                <a:solidFill>
                  <a:srgbClr val="00B050"/>
                </a:solidFill>
                <a:latin typeface="Netflix Sans Black"/>
                <a:cs typeface="Arial" panose="020B0604020202020204"/>
              </a:rPr>
              <a:t>Areas of improvement</a:t>
            </a:r>
            <a:endParaRPr lang="en-US" sz="1600" b="1" dirty="0">
              <a:solidFill>
                <a:srgbClr val="00B050"/>
              </a:solidFill>
              <a:latin typeface="Netflix Sans Black"/>
              <a:cs typeface="Arial" panose="020B0604020202020204"/>
            </a:endParaRPr>
          </a:p>
          <a:p>
            <a:pPr defTabSz="914400"/>
            <a:endParaRPr lang="en-US" sz="1600" dirty="0">
              <a:solidFill>
                <a:prstClr val="white">
                  <a:lumMod val="50000"/>
                </a:prstClr>
              </a:solidFill>
              <a:latin typeface="Netflix Sans Black"/>
              <a:cs typeface="Arial" panose="020B0604020202020204" pitchFamily="34" charset="0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Netflix Sans Black"/>
                <a:cs typeface="Arial" panose="020B0604020202020204"/>
              </a:rPr>
              <a:t>Application for MAC</a:t>
            </a:r>
            <a:endParaRPr lang="en-US" sz="1500" dirty="0">
              <a:solidFill>
                <a:prstClr val="white">
                  <a:lumMod val="50000"/>
                </a:prstClr>
              </a:solidFill>
              <a:latin typeface="Netflix Sans Black"/>
              <a:cs typeface="Arial" panose="020B0604020202020204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Netflix Sans Black"/>
                <a:cs typeface="Arial" panose="020B0604020202020204"/>
              </a:rPr>
              <a:t>Netflix Music </a:t>
            </a:r>
            <a:endParaRPr lang="en-US" sz="1500" dirty="0">
              <a:solidFill>
                <a:prstClr val="white">
                  <a:lumMod val="50000"/>
                </a:prstClr>
              </a:solidFill>
              <a:latin typeface="Netflix Sans Black"/>
              <a:cs typeface="Arial" panose="020B0604020202020204" pitchFamily="34" charset="0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Netflix Sans Black"/>
                <a:cs typeface="Arial" panose="020B0604020202020204"/>
              </a:rPr>
              <a:t>Virtual Reality Cinematic Universe</a:t>
            </a:r>
            <a:endParaRPr lang="en-US" sz="1500" dirty="0">
              <a:solidFill>
                <a:prstClr val="white">
                  <a:lumMod val="50000"/>
                </a:prstClr>
              </a:solidFill>
              <a:latin typeface="Netflix Sans Black"/>
              <a:cs typeface="Arial" panose="020B0604020202020204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>
                    <a:lumMod val="50000"/>
                    <a:lumOff val="50000"/>
                  </a:schemeClr>
                </a:solidFill>
                <a:latin typeface="NetflixSansLight"/>
                <a:ea typeface="+mn-lt"/>
                <a:cs typeface="+mn-lt"/>
              </a:rPr>
              <a:t>Content portfolio diversification</a:t>
            </a:r>
            <a:endParaRPr lang="en-US" sz="1500" dirty="0">
              <a:solidFill>
                <a:schemeClr val="bg1">
                  <a:lumMod val="50000"/>
                  <a:lumOff val="50000"/>
                </a:schemeClr>
              </a:solidFill>
              <a:latin typeface="NetflixSansLight"/>
              <a:ea typeface="+mn-lt"/>
              <a:cs typeface="+mn-lt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white">
                  <a:lumMod val="50000"/>
                </a:prstClr>
              </a:solidFill>
              <a:latin typeface="Netflix Sans Black"/>
              <a:cs typeface="Arial" panose="020B0604020202020204" pitchFamily="34" charset="0"/>
            </a:endParaRPr>
          </a:p>
          <a:p>
            <a:pPr defTabSz="914400"/>
            <a:endParaRPr lang="en-US" sz="1600" dirty="0">
              <a:solidFill>
                <a:prstClr val="white">
                  <a:lumMod val="50000"/>
                </a:prstClr>
              </a:solidFill>
              <a:latin typeface="Netflix Sans Black"/>
              <a:cs typeface="Arial" panose="020B0604020202020204" pitchFamily="34" charset="0"/>
            </a:endParaRPr>
          </a:p>
          <a:p>
            <a:pPr defTabSz="914400"/>
            <a:endParaRPr lang="en-US" sz="1600" dirty="0">
              <a:solidFill>
                <a:prstClr val="white">
                  <a:lumMod val="50000"/>
                </a:prstClr>
              </a:solidFill>
              <a:latin typeface="Netflix Sans Black"/>
              <a:cs typeface="Arial" panose="020B0604020202020204" pitchFamily="34" charset="0"/>
            </a:endParaRPr>
          </a:p>
          <a:p>
            <a:pPr defTabSz="914400"/>
            <a:endParaRPr lang="en-US" sz="1600" dirty="0">
              <a:solidFill>
                <a:prstClr val="white">
                  <a:lumMod val="50000"/>
                </a:prstClr>
              </a:solidFill>
              <a:latin typeface="Netflix Sans Black"/>
              <a:cs typeface="Arial" panose="020B0604020202020204" pitchFamily="34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246030" y="482215"/>
            <a:ext cx="7500727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914400"/>
            <a:r>
              <a:rPr lang="en-US" sz="4800" b="1" dirty="0">
                <a:solidFill>
                  <a:srgbClr val="FF0000"/>
                </a:solidFill>
                <a:latin typeface="Netflix Sans Black"/>
              </a:rPr>
              <a:t>Critical Appreciation</a:t>
            </a:r>
            <a:endParaRPr lang="en-US" sz="4800" b="1" dirty="0">
              <a:solidFill>
                <a:srgbClr val="FF0000"/>
              </a:solidFill>
              <a:latin typeface="Netflix Sans Black"/>
            </a:endParaRPr>
          </a:p>
        </p:txBody>
      </p:sp>
      <p:pic>
        <p:nvPicPr>
          <p:cNvPr id="95" name="Picture Placeholder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1" b="5381"/>
          <a:stretch>
            <a:fillRect/>
          </a:stretch>
        </p:blipFill>
        <p:spPr>
          <a:xfrm>
            <a:off x="4704313" y="1924877"/>
            <a:ext cx="2782888" cy="1652587"/>
          </a:xfrm>
          <a:prstGeom prst="round2SameRect">
            <a:avLst/>
          </a:prstGeom>
        </p:spPr>
      </p:pic>
      <p:pic>
        <p:nvPicPr>
          <p:cNvPr id="96" name="Picture Placeholder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" r="2639"/>
          <a:stretch>
            <a:fillRect/>
          </a:stretch>
        </p:blipFill>
        <p:spPr>
          <a:xfrm>
            <a:off x="8196502" y="1918414"/>
            <a:ext cx="2782888" cy="1652587"/>
          </a:xfrm>
          <a:prstGeom prst="round2SameRect">
            <a:avLst/>
          </a:prstGeom>
        </p:spPr>
      </p:pic>
      <p:pic>
        <p:nvPicPr>
          <p:cNvPr id="97" name="Picture Placeholder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26" b="14326"/>
          <a:stretch>
            <a:fillRect/>
          </a:stretch>
        </p:blipFill>
        <p:spPr>
          <a:xfrm>
            <a:off x="1212850" y="1799908"/>
            <a:ext cx="2782888" cy="1652587"/>
          </a:xfrm>
          <a:prstGeom prst="round2SameRect">
            <a:avLst/>
          </a:prstGeom>
        </p:spPr>
      </p:pic>
      <p:grpSp>
        <p:nvGrpSpPr>
          <p:cNvPr id="98" name="Group 97"/>
          <p:cNvGrpSpPr/>
          <p:nvPr/>
        </p:nvGrpSpPr>
        <p:grpSpPr>
          <a:xfrm>
            <a:off x="4772976" y="3642887"/>
            <a:ext cx="2572762" cy="427268"/>
            <a:chOff x="4772976" y="3642887"/>
            <a:chExt cx="2572762" cy="427268"/>
          </a:xfrm>
        </p:grpSpPr>
        <p:grpSp>
          <p:nvGrpSpPr>
            <p:cNvPr id="99" name="Group 98"/>
            <p:cNvGrpSpPr/>
            <p:nvPr/>
          </p:nvGrpSpPr>
          <p:grpSpPr>
            <a:xfrm>
              <a:off x="4772976" y="3642887"/>
              <a:ext cx="411713" cy="411713"/>
              <a:chOff x="3647001" y="3804663"/>
              <a:chExt cx="261265" cy="261265"/>
            </a:xfrm>
          </p:grpSpPr>
          <p:sp>
            <p:nvSpPr>
              <p:cNvPr id="113" name="Oval 112"/>
              <p:cNvSpPr/>
              <p:nvPr/>
            </p:nvSpPr>
            <p:spPr>
              <a:xfrm>
                <a:off x="3647001" y="3804663"/>
                <a:ext cx="261265" cy="261265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" name="Isosceles Triangle 113"/>
              <p:cNvSpPr/>
              <p:nvPr/>
            </p:nvSpPr>
            <p:spPr>
              <a:xfrm rot="5400000">
                <a:off x="3741099" y="3885242"/>
                <a:ext cx="116123" cy="100106"/>
              </a:xfrm>
              <a:prstGeom prst="triangle">
                <a:avLst/>
              </a:prstGeom>
              <a:solidFill>
                <a:srgbClr val="18181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>
              <a:off x="5222747" y="3646777"/>
              <a:ext cx="411480" cy="411480"/>
              <a:chOff x="5401009" y="3790185"/>
              <a:chExt cx="411480" cy="411480"/>
            </a:xfrm>
          </p:grpSpPr>
          <p:sp>
            <p:nvSpPr>
              <p:cNvPr id="110" name="Oval 109"/>
              <p:cNvSpPr/>
              <p:nvPr/>
            </p:nvSpPr>
            <p:spPr>
              <a:xfrm>
                <a:off x="5401009" y="3790185"/>
                <a:ext cx="411480" cy="411480"/>
              </a:xfrm>
              <a:prstGeom prst="ellipse">
                <a:avLst/>
              </a:prstGeom>
              <a:noFill/>
              <a:ln w="12700" cap="flat" cmpd="sng" algn="ctr">
                <a:solidFill>
                  <a:srgbClr val="60606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" name="Rectangle: Rounded Corners 110"/>
              <p:cNvSpPr/>
              <p:nvPr/>
            </p:nvSpPr>
            <p:spPr>
              <a:xfrm>
                <a:off x="5593033" y="3896139"/>
                <a:ext cx="27432" cy="198486"/>
              </a:xfrm>
              <a:prstGeom prst="roundRect">
                <a:avLst/>
              </a:prstGeom>
              <a:solidFill>
                <a:srgbClr val="B5B5B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" name="Rectangle: Rounded Corners 111"/>
              <p:cNvSpPr/>
              <p:nvPr/>
            </p:nvSpPr>
            <p:spPr>
              <a:xfrm rot="16200000">
                <a:off x="5593033" y="3894864"/>
                <a:ext cx="27432" cy="198486"/>
              </a:xfrm>
              <a:prstGeom prst="roundRect">
                <a:avLst/>
              </a:prstGeom>
              <a:solidFill>
                <a:srgbClr val="B5B5B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1" name="Group 100"/>
            <p:cNvGrpSpPr/>
            <p:nvPr/>
          </p:nvGrpSpPr>
          <p:grpSpPr>
            <a:xfrm>
              <a:off x="5672694" y="3643120"/>
              <a:ext cx="411480" cy="411480"/>
              <a:chOff x="5915543" y="3643120"/>
              <a:chExt cx="411480" cy="411480"/>
            </a:xfrm>
          </p:grpSpPr>
          <p:sp>
            <p:nvSpPr>
              <p:cNvPr id="108" name="Oval 107"/>
              <p:cNvSpPr/>
              <p:nvPr/>
            </p:nvSpPr>
            <p:spPr>
              <a:xfrm>
                <a:off x="5915543" y="3643120"/>
                <a:ext cx="411480" cy="411480"/>
              </a:xfrm>
              <a:prstGeom prst="ellipse">
                <a:avLst/>
              </a:prstGeom>
              <a:noFill/>
              <a:ln w="12700" cap="flat" cmpd="sng" algn="ctr">
                <a:solidFill>
                  <a:srgbClr val="60606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09" name="Graphic 7" descr="Thumbs up sign with solid fill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03139" y="3715330"/>
                <a:ext cx="243303" cy="243303"/>
              </a:xfrm>
              <a:prstGeom prst="rect">
                <a:avLst/>
              </a:prstGeom>
            </p:spPr>
          </p:pic>
        </p:grpSp>
        <p:grpSp>
          <p:nvGrpSpPr>
            <p:cNvPr id="102" name="Group 101"/>
            <p:cNvGrpSpPr/>
            <p:nvPr/>
          </p:nvGrpSpPr>
          <p:grpSpPr>
            <a:xfrm>
              <a:off x="6122232" y="3658675"/>
              <a:ext cx="411480" cy="411480"/>
              <a:chOff x="5915543" y="3643120"/>
              <a:chExt cx="411480" cy="411480"/>
            </a:xfrm>
          </p:grpSpPr>
          <p:sp>
            <p:nvSpPr>
              <p:cNvPr id="106" name="Oval 105"/>
              <p:cNvSpPr/>
              <p:nvPr/>
            </p:nvSpPr>
            <p:spPr>
              <a:xfrm>
                <a:off x="5915543" y="3643120"/>
                <a:ext cx="411480" cy="411480"/>
              </a:xfrm>
              <a:prstGeom prst="ellipse">
                <a:avLst/>
              </a:prstGeom>
              <a:noFill/>
              <a:ln w="12700" cap="flat" cmpd="sng" algn="ctr">
                <a:solidFill>
                  <a:srgbClr val="60606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07" name="Graphic 7" descr="Thumbs up sign with solid fill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 flipV="1">
                <a:off x="6003139" y="3715330"/>
                <a:ext cx="243303" cy="243303"/>
              </a:xfrm>
              <a:prstGeom prst="rect">
                <a:avLst/>
              </a:prstGeom>
            </p:spPr>
          </p:pic>
        </p:grpSp>
        <p:grpSp>
          <p:nvGrpSpPr>
            <p:cNvPr id="103" name="Group 102"/>
            <p:cNvGrpSpPr/>
            <p:nvPr/>
          </p:nvGrpSpPr>
          <p:grpSpPr>
            <a:xfrm>
              <a:off x="6934258" y="3658675"/>
              <a:ext cx="411480" cy="411480"/>
              <a:chOff x="6934746" y="3658675"/>
              <a:chExt cx="411480" cy="411480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6934746" y="3658675"/>
                <a:ext cx="411480" cy="411480"/>
              </a:xfrm>
              <a:prstGeom prst="ellipse">
                <a:avLst/>
              </a:prstGeom>
              <a:noFill/>
              <a:ln w="12700" cap="flat" cmpd="sng" algn="ctr">
                <a:solidFill>
                  <a:srgbClr val="60606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Arrow: Chevron 104"/>
              <p:cNvSpPr/>
              <p:nvPr/>
            </p:nvSpPr>
            <p:spPr>
              <a:xfrm rot="5400000">
                <a:off x="7089686" y="3774068"/>
                <a:ext cx="101600" cy="186620"/>
              </a:xfrm>
              <a:prstGeom prst="chevron">
                <a:avLst>
                  <a:gd name="adj" fmla="val 66408"/>
                </a:avLst>
              </a:prstGeom>
              <a:solidFill>
                <a:srgbClr val="B5B5B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5" name="Group 114"/>
          <p:cNvGrpSpPr/>
          <p:nvPr/>
        </p:nvGrpSpPr>
        <p:grpSpPr>
          <a:xfrm>
            <a:off x="8276967" y="3642887"/>
            <a:ext cx="2572762" cy="427268"/>
            <a:chOff x="4772976" y="3642887"/>
            <a:chExt cx="2572762" cy="427268"/>
          </a:xfrm>
        </p:grpSpPr>
        <p:grpSp>
          <p:nvGrpSpPr>
            <p:cNvPr id="116" name="Group 115"/>
            <p:cNvGrpSpPr/>
            <p:nvPr/>
          </p:nvGrpSpPr>
          <p:grpSpPr>
            <a:xfrm>
              <a:off x="4772976" y="3642887"/>
              <a:ext cx="411713" cy="411713"/>
              <a:chOff x="3647001" y="3804663"/>
              <a:chExt cx="261265" cy="261265"/>
            </a:xfrm>
          </p:grpSpPr>
          <p:sp>
            <p:nvSpPr>
              <p:cNvPr id="130" name="Oval 129"/>
              <p:cNvSpPr/>
              <p:nvPr/>
            </p:nvSpPr>
            <p:spPr>
              <a:xfrm>
                <a:off x="3647001" y="3804663"/>
                <a:ext cx="261265" cy="261265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Isosceles Triangle 130"/>
              <p:cNvSpPr/>
              <p:nvPr/>
            </p:nvSpPr>
            <p:spPr>
              <a:xfrm rot="5400000">
                <a:off x="3741099" y="3885242"/>
                <a:ext cx="116123" cy="100106"/>
              </a:xfrm>
              <a:prstGeom prst="triangle">
                <a:avLst/>
              </a:prstGeom>
              <a:solidFill>
                <a:srgbClr val="18181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7" name="Group 116"/>
            <p:cNvGrpSpPr/>
            <p:nvPr/>
          </p:nvGrpSpPr>
          <p:grpSpPr>
            <a:xfrm>
              <a:off x="5222747" y="3646777"/>
              <a:ext cx="411480" cy="411480"/>
              <a:chOff x="5401009" y="3790185"/>
              <a:chExt cx="411480" cy="411480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5401009" y="3790185"/>
                <a:ext cx="411480" cy="411480"/>
              </a:xfrm>
              <a:prstGeom prst="ellipse">
                <a:avLst/>
              </a:prstGeom>
              <a:noFill/>
              <a:ln w="12700" cap="flat" cmpd="sng" algn="ctr">
                <a:solidFill>
                  <a:srgbClr val="60606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Rectangle: Rounded Corners 127"/>
              <p:cNvSpPr/>
              <p:nvPr/>
            </p:nvSpPr>
            <p:spPr>
              <a:xfrm>
                <a:off x="5593033" y="3896139"/>
                <a:ext cx="27432" cy="198486"/>
              </a:xfrm>
              <a:prstGeom prst="roundRect">
                <a:avLst/>
              </a:prstGeom>
              <a:solidFill>
                <a:srgbClr val="B5B5B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Rectangle: Rounded Corners 128"/>
              <p:cNvSpPr/>
              <p:nvPr/>
            </p:nvSpPr>
            <p:spPr>
              <a:xfrm rot="16200000">
                <a:off x="5593033" y="3894864"/>
                <a:ext cx="27432" cy="198486"/>
              </a:xfrm>
              <a:prstGeom prst="roundRect">
                <a:avLst/>
              </a:prstGeom>
              <a:solidFill>
                <a:srgbClr val="B5B5B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5672694" y="3643120"/>
              <a:ext cx="411480" cy="411480"/>
              <a:chOff x="5915543" y="3643120"/>
              <a:chExt cx="411480" cy="411480"/>
            </a:xfrm>
          </p:grpSpPr>
          <p:sp>
            <p:nvSpPr>
              <p:cNvPr id="125" name="Oval 124"/>
              <p:cNvSpPr/>
              <p:nvPr/>
            </p:nvSpPr>
            <p:spPr>
              <a:xfrm>
                <a:off x="5915543" y="3643120"/>
                <a:ext cx="411480" cy="411480"/>
              </a:xfrm>
              <a:prstGeom prst="ellipse">
                <a:avLst/>
              </a:prstGeom>
              <a:noFill/>
              <a:ln w="12700" cap="flat" cmpd="sng" algn="ctr">
                <a:solidFill>
                  <a:srgbClr val="60606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26" name="Graphic 7" descr="Thumbs up sign with solid fill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03139" y="3715330"/>
                <a:ext cx="243303" cy="243303"/>
              </a:xfrm>
              <a:prstGeom prst="rect">
                <a:avLst/>
              </a:prstGeom>
            </p:spPr>
          </p:pic>
        </p:grpSp>
        <p:grpSp>
          <p:nvGrpSpPr>
            <p:cNvPr id="119" name="Group 118"/>
            <p:cNvGrpSpPr/>
            <p:nvPr/>
          </p:nvGrpSpPr>
          <p:grpSpPr>
            <a:xfrm>
              <a:off x="6122232" y="3658675"/>
              <a:ext cx="411480" cy="411480"/>
              <a:chOff x="5915543" y="3643120"/>
              <a:chExt cx="411480" cy="411480"/>
            </a:xfrm>
          </p:grpSpPr>
          <p:sp>
            <p:nvSpPr>
              <p:cNvPr id="123" name="Oval 122"/>
              <p:cNvSpPr/>
              <p:nvPr/>
            </p:nvSpPr>
            <p:spPr>
              <a:xfrm>
                <a:off x="5915543" y="3643120"/>
                <a:ext cx="411480" cy="411480"/>
              </a:xfrm>
              <a:prstGeom prst="ellipse">
                <a:avLst/>
              </a:prstGeom>
              <a:noFill/>
              <a:ln w="12700" cap="flat" cmpd="sng" algn="ctr">
                <a:solidFill>
                  <a:srgbClr val="60606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24" name="Graphic 7" descr="Thumbs up sign with solid fill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 flipV="1">
                <a:off x="6003139" y="3715330"/>
                <a:ext cx="243303" cy="243303"/>
              </a:xfrm>
              <a:prstGeom prst="rect">
                <a:avLst/>
              </a:prstGeom>
            </p:spPr>
          </p:pic>
        </p:grpSp>
        <p:grpSp>
          <p:nvGrpSpPr>
            <p:cNvPr id="120" name="Group 119"/>
            <p:cNvGrpSpPr/>
            <p:nvPr/>
          </p:nvGrpSpPr>
          <p:grpSpPr>
            <a:xfrm>
              <a:off x="6934258" y="3658675"/>
              <a:ext cx="411480" cy="411480"/>
              <a:chOff x="6934746" y="3658675"/>
              <a:chExt cx="411480" cy="411480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6934746" y="3658675"/>
                <a:ext cx="411480" cy="411480"/>
              </a:xfrm>
              <a:prstGeom prst="ellipse">
                <a:avLst/>
              </a:prstGeom>
              <a:noFill/>
              <a:ln w="12700" cap="flat" cmpd="sng" algn="ctr">
                <a:solidFill>
                  <a:srgbClr val="60606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Arrow: Chevron 121"/>
              <p:cNvSpPr/>
              <p:nvPr/>
            </p:nvSpPr>
            <p:spPr>
              <a:xfrm rot="5400000">
                <a:off x="7089686" y="3774068"/>
                <a:ext cx="101600" cy="186620"/>
              </a:xfrm>
              <a:prstGeom prst="chevron">
                <a:avLst>
                  <a:gd name="adj" fmla="val 66408"/>
                </a:avLst>
              </a:prstGeom>
              <a:solidFill>
                <a:srgbClr val="B5B5B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2" name="Group 131"/>
          <p:cNvGrpSpPr/>
          <p:nvPr/>
        </p:nvGrpSpPr>
        <p:grpSpPr>
          <a:xfrm>
            <a:off x="1281675" y="3650021"/>
            <a:ext cx="2572762" cy="427268"/>
            <a:chOff x="4772976" y="3642887"/>
            <a:chExt cx="2572762" cy="427268"/>
          </a:xfrm>
        </p:grpSpPr>
        <p:grpSp>
          <p:nvGrpSpPr>
            <p:cNvPr id="133" name="Group 132"/>
            <p:cNvGrpSpPr/>
            <p:nvPr/>
          </p:nvGrpSpPr>
          <p:grpSpPr>
            <a:xfrm>
              <a:off x="4772976" y="3642887"/>
              <a:ext cx="411713" cy="411713"/>
              <a:chOff x="3647001" y="3804663"/>
              <a:chExt cx="261265" cy="261265"/>
            </a:xfrm>
          </p:grpSpPr>
          <p:sp>
            <p:nvSpPr>
              <p:cNvPr id="147" name="Oval 146"/>
              <p:cNvSpPr/>
              <p:nvPr/>
            </p:nvSpPr>
            <p:spPr>
              <a:xfrm>
                <a:off x="3647001" y="3804663"/>
                <a:ext cx="261265" cy="261265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8" name="Isosceles Triangle 147"/>
              <p:cNvSpPr/>
              <p:nvPr/>
            </p:nvSpPr>
            <p:spPr>
              <a:xfrm rot="5400000">
                <a:off x="3741099" y="3885242"/>
                <a:ext cx="116123" cy="100106"/>
              </a:xfrm>
              <a:prstGeom prst="triangle">
                <a:avLst/>
              </a:prstGeom>
              <a:solidFill>
                <a:srgbClr val="18181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4" name="Group 133"/>
            <p:cNvGrpSpPr/>
            <p:nvPr/>
          </p:nvGrpSpPr>
          <p:grpSpPr>
            <a:xfrm>
              <a:off x="5222747" y="3646777"/>
              <a:ext cx="411480" cy="411480"/>
              <a:chOff x="5401009" y="3790185"/>
              <a:chExt cx="411480" cy="411480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5401009" y="3790185"/>
                <a:ext cx="411480" cy="411480"/>
              </a:xfrm>
              <a:prstGeom prst="ellipse">
                <a:avLst/>
              </a:prstGeom>
              <a:noFill/>
              <a:ln w="12700" cap="flat" cmpd="sng" algn="ctr">
                <a:solidFill>
                  <a:srgbClr val="60606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Rectangle: Rounded Corners 144"/>
              <p:cNvSpPr/>
              <p:nvPr/>
            </p:nvSpPr>
            <p:spPr>
              <a:xfrm>
                <a:off x="5593033" y="3896139"/>
                <a:ext cx="27432" cy="198486"/>
              </a:xfrm>
              <a:prstGeom prst="roundRect">
                <a:avLst/>
              </a:prstGeom>
              <a:solidFill>
                <a:srgbClr val="B5B5B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6" name="Rectangle: Rounded Corners 145"/>
              <p:cNvSpPr/>
              <p:nvPr/>
            </p:nvSpPr>
            <p:spPr>
              <a:xfrm rot="16200000">
                <a:off x="5593033" y="3894864"/>
                <a:ext cx="27432" cy="198486"/>
              </a:xfrm>
              <a:prstGeom prst="roundRect">
                <a:avLst/>
              </a:prstGeom>
              <a:solidFill>
                <a:srgbClr val="B5B5B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5" name="Group 134"/>
            <p:cNvGrpSpPr/>
            <p:nvPr/>
          </p:nvGrpSpPr>
          <p:grpSpPr>
            <a:xfrm>
              <a:off x="5672694" y="3643120"/>
              <a:ext cx="411480" cy="411480"/>
              <a:chOff x="5915543" y="3643120"/>
              <a:chExt cx="411480" cy="411480"/>
            </a:xfrm>
          </p:grpSpPr>
          <p:sp>
            <p:nvSpPr>
              <p:cNvPr id="142" name="Oval 141"/>
              <p:cNvSpPr/>
              <p:nvPr/>
            </p:nvSpPr>
            <p:spPr>
              <a:xfrm>
                <a:off x="5915543" y="3643120"/>
                <a:ext cx="411480" cy="411480"/>
              </a:xfrm>
              <a:prstGeom prst="ellipse">
                <a:avLst/>
              </a:prstGeom>
              <a:noFill/>
              <a:ln w="12700" cap="flat" cmpd="sng" algn="ctr">
                <a:solidFill>
                  <a:srgbClr val="60606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43" name="Graphic 7" descr="Thumbs up sign with solid fill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03139" y="3715330"/>
                <a:ext cx="243303" cy="243303"/>
              </a:xfrm>
              <a:prstGeom prst="rect">
                <a:avLst/>
              </a:prstGeom>
            </p:spPr>
          </p:pic>
        </p:grpSp>
        <p:grpSp>
          <p:nvGrpSpPr>
            <p:cNvPr id="136" name="Group 135"/>
            <p:cNvGrpSpPr/>
            <p:nvPr/>
          </p:nvGrpSpPr>
          <p:grpSpPr>
            <a:xfrm>
              <a:off x="6122232" y="3658675"/>
              <a:ext cx="411480" cy="411480"/>
              <a:chOff x="5915543" y="3643120"/>
              <a:chExt cx="411480" cy="411480"/>
            </a:xfrm>
          </p:grpSpPr>
          <p:sp>
            <p:nvSpPr>
              <p:cNvPr id="140" name="Oval 139"/>
              <p:cNvSpPr/>
              <p:nvPr/>
            </p:nvSpPr>
            <p:spPr>
              <a:xfrm>
                <a:off x="5915543" y="3643120"/>
                <a:ext cx="411480" cy="411480"/>
              </a:xfrm>
              <a:prstGeom prst="ellipse">
                <a:avLst/>
              </a:prstGeom>
              <a:noFill/>
              <a:ln w="12700" cap="flat" cmpd="sng" algn="ctr">
                <a:solidFill>
                  <a:srgbClr val="60606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41" name="Graphic 7" descr="Thumbs up sign with solid fill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 flipV="1">
                <a:off x="6003139" y="3715330"/>
                <a:ext cx="243303" cy="243303"/>
              </a:xfrm>
              <a:prstGeom prst="rect">
                <a:avLst/>
              </a:prstGeom>
            </p:spPr>
          </p:pic>
        </p:grpSp>
        <p:grpSp>
          <p:nvGrpSpPr>
            <p:cNvPr id="137" name="Group 136"/>
            <p:cNvGrpSpPr/>
            <p:nvPr/>
          </p:nvGrpSpPr>
          <p:grpSpPr>
            <a:xfrm>
              <a:off x="6934258" y="3658675"/>
              <a:ext cx="411480" cy="411480"/>
              <a:chOff x="6934746" y="3658675"/>
              <a:chExt cx="411480" cy="411480"/>
            </a:xfrm>
          </p:grpSpPr>
          <p:sp>
            <p:nvSpPr>
              <p:cNvPr id="138" name="Oval 137"/>
              <p:cNvSpPr/>
              <p:nvPr/>
            </p:nvSpPr>
            <p:spPr>
              <a:xfrm>
                <a:off x="6934746" y="3658675"/>
                <a:ext cx="411480" cy="411480"/>
              </a:xfrm>
              <a:prstGeom prst="ellipse">
                <a:avLst/>
              </a:prstGeom>
              <a:noFill/>
              <a:ln w="12700" cap="flat" cmpd="sng" algn="ctr">
                <a:solidFill>
                  <a:srgbClr val="60606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9" name="Arrow: Chevron 138"/>
              <p:cNvSpPr/>
              <p:nvPr/>
            </p:nvSpPr>
            <p:spPr>
              <a:xfrm rot="5400000">
                <a:off x="7089686" y="3774068"/>
                <a:ext cx="101600" cy="186620"/>
              </a:xfrm>
              <a:prstGeom prst="chevron">
                <a:avLst>
                  <a:gd name="adj" fmla="val 66408"/>
                </a:avLst>
              </a:prstGeom>
              <a:solidFill>
                <a:srgbClr val="B5B5B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9" name="Group 148"/>
          <p:cNvGrpSpPr/>
          <p:nvPr/>
        </p:nvGrpSpPr>
        <p:grpSpPr>
          <a:xfrm>
            <a:off x="0" y="0"/>
            <a:ext cx="12192000" cy="559860"/>
            <a:chOff x="0" y="0"/>
            <a:chExt cx="12192000" cy="559860"/>
          </a:xfrm>
        </p:grpSpPr>
        <p:sp>
          <p:nvSpPr>
            <p:cNvPr id="150" name="Rectangle 149"/>
            <p:cNvSpPr/>
            <p:nvPr/>
          </p:nvSpPr>
          <p:spPr>
            <a:xfrm>
              <a:off x="0" y="0"/>
              <a:ext cx="12192000" cy="55986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350840" y="89766"/>
              <a:ext cx="1062506" cy="3803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prstTxWarp prst="textDeflateBottom">
                <a:avLst>
                  <a:gd name="adj" fmla="val 86389"/>
                </a:avLst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Bebas Neue" panose="020B0606020202050201" pitchFamily="34" charset="0"/>
                </a:rPr>
                <a:t>Netflix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ebas Neue" panose="020B0606020202050201" pitchFamily="34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1726086" y="127866"/>
              <a:ext cx="6858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Home</a:t>
              </a: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2411887" y="127866"/>
              <a:ext cx="1062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TV Shows</a:t>
              </a: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3313587" y="127866"/>
              <a:ext cx="1062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Movies</a:t>
              </a: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4050186" y="127865"/>
              <a:ext cx="14489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New &amp; Popular</a:t>
              </a: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5277793" y="127864"/>
              <a:ext cx="1062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My List</a:t>
              </a: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7" name="Graphic 4" descr="Magnifying glass with solid fill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41613" y="127745"/>
              <a:ext cx="277000" cy="277000"/>
            </a:xfrm>
            <a:prstGeom prst="rect">
              <a:avLst/>
            </a:prstGeom>
          </p:spPr>
        </p:pic>
        <p:sp>
          <p:nvSpPr>
            <p:cNvPr id="158" name="TextBox 157"/>
            <p:cNvSpPr txBox="1"/>
            <p:nvPr/>
          </p:nvSpPr>
          <p:spPr>
            <a:xfrm>
              <a:off x="9972761" y="128708"/>
              <a:ext cx="54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KIDS</a:t>
              </a: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59" name="Group 158"/>
            <p:cNvGrpSpPr/>
            <p:nvPr/>
          </p:nvGrpSpPr>
          <p:grpSpPr>
            <a:xfrm>
              <a:off x="10696706" y="147160"/>
              <a:ext cx="203271" cy="213350"/>
              <a:chOff x="6619875" y="3076572"/>
              <a:chExt cx="576263" cy="604840"/>
            </a:xfrm>
          </p:grpSpPr>
          <p:sp>
            <p:nvSpPr>
              <p:cNvPr id="163" name="Rectangle 162"/>
              <p:cNvSpPr/>
              <p:nvPr/>
            </p:nvSpPr>
            <p:spPr>
              <a:xfrm>
                <a:off x="6619875" y="3271838"/>
                <a:ext cx="576263" cy="157162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662739" y="3424237"/>
                <a:ext cx="252412" cy="257175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908006" y="3424236"/>
                <a:ext cx="252412" cy="257175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6705601" y="3076572"/>
                <a:ext cx="216694" cy="195265"/>
              </a:xfrm>
              <a:prstGeom prst="ellipse">
                <a:avLst/>
              </a:prstGeom>
              <a:noFill/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6922295" y="3162300"/>
                <a:ext cx="157161" cy="109537"/>
              </a:xfrm>
              <a:prstGeom prst="ellipse">
                <a:avLst/>
              </a:prstGeom>
              <a:noFill/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60" name="Isosceles Triangle 159"/>
            <p:cNvSpPr/>
            <p:nvPr/>
          </p:nvSpPr>
          <p:spPr>
            <a:xfrm flipV="1">
              <a:off x="11997467" y="266244"/>
              <a:ext cx="73870" cy="45719"/>
            </a:xfrm>
            <a:prstGeom prst="triangl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61" name="Picture Placeholder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" r="260"/>
            <a:stretch>
              <a:fillRect/>
            </a:stretch>
          </p:blipFill>
          <p:spPr>
            <a:xfrm>
              <a:off x="11605819" y="134878"/>
              <a:ext cx="277000" cy="277000"/>
            </a:xfrm>
            <a:prstGeom prst="roundRect">
              <a:avLst/>
            </a:prstGeom>
          </p:spPr>
        </p:pic>
        <p:pic>
          <p:nvPicPr>
            <p:cNvPr id="162" name="Picture 2"/>
            <p:cNvPicPr>
              <a:picLocks noChangeAspect="1" noChangeArrowheads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7044" y="167563"/>
              <a:ext cx="203271" cy="203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4" b="6774"/>
          <a:stretch>
            <a:fillRect/>
          </a:stretch>
        </p:blipFill>
        <p:spPr>
          <a:xfrm flipH="1">
            <a:off x="0" y="377485"/>
            <a:ext cx="12192000" cy="6337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42" t="47357" b="1"/>
          <a:stretch>
            <a:fillRect/>
          </a:stretch>
        </p:blipFill>
        <p:spPr>
          <a:xfrm rot="16200000" flipV="1">
            <a:off x="-1582400" y="1981607"/>
            <a:ext cx="6370712" cy="320591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62608" y="812201"/>
            <a:ext cx="49033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7200">
                <a:solidFill>
                  <a:srgbClr val="FF0000"/>
                </a:solidFill>
                <a:latin typeface="Bebas Neue" panose="020B0606020202050201" pitchFamily="34" charset="0"/>
              </a:rPr>
              <a:t>THANK YOU</a:t>
            </a:r>
            <a:endParaRPr lang="en-US" sz="7200">
              <a:solidFill>
                <a:srgbClr val="FF0000"/>
              </a:solidFill>
              <a:latin typeface="Bebas Neue" panose="020B0606020202050201" pitchFamily="34" charset="0"/>
            </a:endParaRPr>
          </a:p>
          <a:p>
            <a:pPr defTabSz="914400"/>
            <a:r>
              <a:rPr lang="en-US" sz="7200">
                <a:solidFill>
                  <a:srgbClr val="FF0000"/>
                </a:solidFill>
                <a:latin typeface="Bebas Neue" panose="020B0606020202050201" pitchFamily="34" charset="0"/>
              </a:rPr>
              <a:t>FOR LISTENING!</a:t>
            </a:r>
            <a:endParaRPr lang="en-US" sz="7200">
              <a:solidFill>
                <a:srgbClr val="FF0000"/>
              </a:solidFill>
              <a:latin typeface="Bebas Neue" panose="020B0606020202050201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8627" y="2894243"/>
            <a:ext cx="1391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6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100% Done</a:t>
            </a:r>
            <a:endParaRPr lang="en-US" sz="1600" b="1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40838" y="2953801"/>
            <a:ext cx="662608" cy="261610"/>
          </a:xfrm>
          <a:prstGeom prst="rect">
            <a:avLst/>
          </a:prstGeom>
          <a:noFill/>
          <a:ln>
            <a:solidFill>
              <a:sysClr val="window" lastClr="FFFFFF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100" b="1" ker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cs typeface="Arial" panose="020B0604020202020204"/>
              </a:rPr>
              <a:t>18</a:t>
            </a: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/>
                <a:cs typeface="Arial" panose="020B0604020202020204"/>
              </a:rPr>
              <a:t>+</a:t>
            </a:r>
            <a:endParaRPr kumimoji="0" lang="en-US" sz="11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/>
              <a:cs typeface="Arial" panose="020B0604020202020204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729948" y="2927290"/>
            <a:ext cx="1113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6 Members</a:t>
            </a:r>
            <a:endParaRPr lang="en-US" sz="14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68626" y="3210763"/>
            <a:ext cx="519149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400"/>
            <a:r>
              <a:rPr lang="en-US" sz="1400" b="1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cs typeface="Arial" panose="020B0604020202020204"/>
              </a:rPr>
              <a:t>Subject</a:t>
            </a:r>
            <a:r>
              <a:rPr lang="en-US" sz="1400" b="1">
                <a:solidFill>
                  <a:prstClr val="white">
                    <a:lumMod val="50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cs typeface="Arial" panose="020B0604020202020204"/>
              </a:rPr>
              <a:t>: </a:t>
            </a:r>
            <a:r>
              <a:rPr lang="en-US" sz="1400" b="1" i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cs typeface="Arial" panose="020B0604020202020204"/>
              </a:rPr>
              <a:t>Foundations of Digital Product Management</a:t>
            </a:r>
            <a:endParaRPr lang="en-US" sz="1400" b="1" i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cs typeface="Arial" panose="020B0604020202020204"/>
            </a:endParaRPr>
          </a:p>
          <a:p>
            <a:pPr defTabSz="914400"/>
            <a:r>
              <a:rPr lang="en-US" sz="1400" b="1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cs typeface="Arial" panose="020B0604020202020204"/>
              </a:rPr>
              <a:t>Professor:</a:t>
            </a:r>
            <a:r>
              <a:rPr lang="en-US" sz="1400" b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cs typeface="Arial" panose="020B0604020202020204"/>
              </a:rPr>
              <a:t>: </a:t>
            </a:r>
            <a:r>
              <a:rPr lang="en-US" sz="1400" b="1" i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cs typeface="Arial" panose="020B0604020202020204"/>
              </a:rPr>
              <a:t>Vasant </a:t>
            </a:r>
            <a:r>
              <a:rPr lang="en-US" sz="1400" b="1" i="1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cs typeface="Arial" panose="020B0604020202020204"/>
              </a:rPr>
              <a:t>Gondhalekar</a:t>
            </a:r>
            <a:br>
              <a:rPr lang="en-US" sz="1400" b="1" i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cs typeface="Arial" panose="020B0604020202020204"/>
              </a:rPr>
            </a:br>
            <a:r>
              <a:rPr lang="en-US" sz="1400" b="1" i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cs typeface="Arial" panose="020B0604020202020204"/>
              </a:rPr>
              <a:t>Group: 1</a:t>
            </a:r>
            <a:endParaRPr lang="en-US" sz="1400" b="1" i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cs typeface="Arial" panose="020B0604020202020204"/>
            </a:endParaRPr>
          </a:p>
          <a:p>
            <a:pPr defTabSz="914400"/>
            <a:endParaRPr lang="en-US" sz="1400" b="1" i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680" y="6524269"/>
            <a:ext cx="12191997" cy="369332"/>
          </a:xfrm>
          <a:prstGeom prst="rect">
            <a:avLst/>
          </a:prstGeom>
          <a:solidFill>
            <a:sysClr val="windowText" lastClr="0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Questions?      Clarifications        FAQ        About Us        Help Center</a:t>
            </a: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0" y="0"/>
            <a:ext cx="12192000" cy="559860"/>
            <a:chOff x="0" y="0"/>
            <a:chExt cx="12192000" cy="559860"/>
          </a:xfrm>
        </p:grpSpPr>
        <p:sp>
          <p:nvSpPr>
            <p:cNvPr id="44" name="Rectangle 43"/>
            <p:cNvSpPr/>
            <p:nvPr/>
          </p:nvSpPr>
          <p:spPr>
            <a:xfrm>
              <a:off x="0" y="0"/>
              <a:ext cx="12192000" cy="55986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50840" y="89766"/>
              <a:ext cx="1062506" cy="3803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prstTxWarp prst="textDeflateBottom">
                <a:avLst>
                  <a:gd name="adj" fmla="val 86389"/>
                </a:avLst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Bebas Neue" panose="020B0606020202050201" pitchFamily="34" charset="0"/>
                </a:rPr>
                <a:t>Netflix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ebas Neue" panose="020B0606020202050201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726086" y="127866"/>
              <a:ext cx="6858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Home</a:t>
              </a: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411887" y="127866"/>
              <a:ext cx="1062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TV Shows</a:t>
              </a: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313587" y="127866"/>
              <a:ext cx="1062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Movies</a:t>
              </a: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050186" y="127865"/>
              <a:ext cx="14489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New &amp; Popular</a:t>
              </a: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277793" y="127864"/>
              <a:ext cx="1062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My List</a:t>
              </a: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1" name="Graphic 4" descr="Magnifying glass with solid fill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41613" y="127745"/>
              <a:ext cx="277000" cy="277000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9972761" y="128708"/>
              <a:ext cx="54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KIDS</a:t>
              </a: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10696706" y="147164"/>
              <a:ext cx="203271" cy="213351"/>
              <a:chOff x="6619875" y="3076572"/>
              <a:chExt cx="576263" cy="604840"/>
            </a:xfrm>
          </p:grpSpPr>
          <p:sp>
            <p:nvSpPr>
              <p:cNvPr id="57" name="Rectangle 56"/>
              <p:cNvSpPr/>
              <p:nvPr/>
            </p:nvSpPr>
            <p:spPr>
              <a:xfrm>
                <a:off x="6619875" y="3271838"/>
                <a:ext cx="576263" cy="157162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6662739" y="3424237"/>
                <a:ext cx="252412" cy="257175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6908006" y="3424236"/>
                <a:ext cx="252412" cy="257175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6705601" y="3076572"/>
                <a:ext cx="216694" cy="195265"/>
              </a:xfrm>
              <a:prstGeom prst="ellipse">
                <a:avLst/>
              </a:prstGeom>
              <a:noFill/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6922295" y="3162300"/>
                <a:ext cx="157161" cy="109537"/>
              </a:xfrm>
              <a:prstGeom prst="ellipse">
                <a:avLst/>
              </a:prstGeom>
              <a:noFill/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4" name="Isosceles Triangle 53"/>
            <p:cNvSpPr/>
            <p:nvPr/>
          </p:nvSpPr>
          <p:spPr>
            <a:xfrm flipV="1">
              <a:off x="11997467" y="266244"/>
              <a:ext cx="73870" cy="45719"/>
            </a:xfrm>
            <a:prstGeom prst="triangl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5" name="Picture Placeholder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" r="260"/>
            <a:stretch>
              <a:fillRect/>
            </a:stretch>
          </p:blipFill>
          <p:spPr>
            <a:xfrm>
              <a:off x="11605819" y="134878"/>
              <a:ext cx="277000" cy="277000"/>
            </a:xfrm>
            <a:prstGeom prst="roundRect">
              <a:avLst/>
            </a:prstGeom>
          </p:spPr>
        </p:pic>
        <p:pic>
          <p:nvPicPr>
            <p:cNvPr id="56" name="Picture 2"/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7044" y="167563"/>
              <a:ext cx="203271" cy="203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ectangle: Rounded Corners 3"/>
          <p:cNvSpPr/>
          <p:nvPr/>
        </p:nvSpPr>
        <p:spPr>
          <a:xfrm>
            <a:off x="10510091" y="5067759"/>
            <a:ext cx="1244906" cy="35254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>
                <a:solidFill>
                  <a:srgbClr val="FFFFFF"/>
                </a:solidFill>
              </a:rPr>
              <a:t>Tejanand</a:t>
            </a:r>
            <a:endParaRPr lang="en-IN">
              <a:solidFill>
                <a:srgbClr val="FFFFFF"/>
              </a:solidFill>
            </a:endParaRPr>
          </a:p>
        </p:txBody>
      </p:sp>
      <p:sp>
        <p:nvSpPr>
          <p:cNvPr id="5" name="Rectangle: Rounded Corners 4"/>
          <p:cNvSpPr/>
          <p:nvPr/>
        </p:nvSpPr>
        <p:spPr>
          <a:xfrm>
            <a:off x="7665903" y="5341344"/>
            <a:ext cx="1068636" cy="60776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>
                <a:solidFill>
                  <a:srgbClr val="FFFFFF"/>
                </a:solidFill>
              </a:rPr>
              <a:t>Prudhvi Raj</a:t>
            </a:r>
            <a:endParaRPr lang="en-IN">
              <a:solidFill>
                <a:srgbClr val="FFFFFF"/>
              </a:solidFill>
            </a:endParaRPr>
          </a:p>
        </p:txBody>
      </p:sp>
      <p:sp>
        <p:nvSpPr>
          <p:cNvPr id="6" name="Rectangle: Rounded Corners 5"/>
          <p:cNvSpPr/>
          <p:nvPr/>
        </p:nvSpPr>
        <p:spPr>
          <a:xfrm>
            <a:off x="9031995" y="5541485"/>
            <a:ext cx="1213692" cy="48290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>
                <a:solidFill>
                  <a:srgbClr val="FFFFFF"/>
                </a:solidFill>
              </a:rPr>
              <a:t>Jyothsna</a:t>
            </a:r>
            <a:endParaRPr lang="en-IN">
              <a:solidFill>
                <a:srgbClr val="FFFFFF"/>
              </a:solidFill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6432013" y="6079474"/>
            <a:ext cx="1068636" cy="38559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rgbClr val="FFFFFF"/>
                </a:solidFill>
              </a:rPr>
              <a:t>Sri Kiran</a:t>
            </a:r>
            <a:endParaRPr lang="en-IN">
              <a:solidFill>
                <a:srgbClr val="FFFFFF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122843" y="5816906"/>
            <a:ext cx="1068636" cy="38559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>
                <a:solidFill>
                  <a:srgbClr val="FFFFFF"/>
                </a:solidFill>
              </a:rPr>
              <a:t>Rishitha</a:t>
            </a:r>
            <a:endParaRPr lang="en-IN">
              <a:solidFill>
                <a:srgbClr val="FFFFFF"/>
              </a:solidFill>
            </a:endParaRPr>
          </a:p>
        </p:txBody>
      </p:sp>
      <p:sp>
        <p:nvSpPr>
          <p:cNvPr id="9" name="Rectangle: Rounded Corners 8"/>
          <p:cNvSpPr/>
          <p:nvPr/>
        </p:nvSpPr>
        <p:spPr>
          <a:xfrm>
            <a:off x="3580481" y="5244026"/>
            <a:ext cx="1134738" cy="41864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rgbClr val="FFFFFF"/>
                </a:solidFill>
              </a:rPr>
              <a:t>Subhash</a:t>
            </a:r>
            <a:endParaRPr lang="en-IN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>
                <a:solidFill>
                  <a:srgbClr val="FF0000"/>
                </a:solidFill>
              </a:rPr>
              <a:t>References</a:t>
            </a:r>
            <a:endParaRPr lang="en-IN" b="1">
              <a:solidFill>
                <a:srgbClr val="FF0000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482724"/>
            <a:ext cx="10515600" cy="520382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IN" sz="1600" dirty="0">
                <a:solidFill>
                  <a:schemeClr val="tx1">
                    <a:lumMod val="40000"/>
                    <a:lumOff val="60000"/>
                  </a:schemeClr>
                </a:solidFill>
                <a:latin typeface="Netflix Sans Black"/>
                <a:ea typeface="+mn-lt"/>
                <a:cs typeface="Narkisim" panose="020F0502020204030204" pitchFamily="34" charset="-79"/>
              </a:rPr>
              <a:t>The Brand Hopper. "The Evolution of Netflix: Power of Innovation in the Streaming Era." May 14, 2023. </a:t>
            </a:r>
            <a:r>
              <a:rPr lang="en-IN" sz="1600" dirty="0">
                <a:solidFill>
                  <a:schemeClr val="tx1">
                    <a:lumMod val="40000"/>
                    <a:lumOff val="60000"/>
                  </a:schemeClr>
                </a:solidFill>
                <a:latin typeface="Netflix Sans Black"/>
                <a:ea typeface="+mn-lt"/>
                <a:cs typeface="Narkisim" panose="020F0502020204030204" pitchFamily="34" charset="-79"/>
                <a:hlinkClick r:id="rId1"/>
              </a:rPr>
              <a:t>https://thebrandhopper.com/2023/05/14/the-evolution-of-netflix-power-of-innovation-in-the-streaming-era/#Growth_Strategy_of_Netflix</a:t>
            </a:r>
            <a:endParaRPr lang="en-IN" sz="1600" dirty="0">
              <a:solidFill>
                <a:schemeClr val="tx1">
                  <a:lumMod val="40000"/>
                  <a:lumOff val="60000"/>
                </a:schemeClr>
              </a:solidFill>
              <a:latin typeface="Netflix Sans Black"/>
              <a:cs typeface="Narkisim" panose="020F0502020204030204" pitchFamily="34" charset="-79"/>
              <a:hlinkClick r:id="" action="ppaction://noaction"/>
            </a:endParaRPr>
          </a:p>
          <a:p>
            <a:r>
              <a:rPr lang="en-IN" sz="1600" dirty="0">
                <a:solidFill>
                  <a:schemeClr val="tx1">
                    <a:lumMod val="40000"/>
                    <a:lumOff val="60000"/>
                  </a:schemeClr>
                </a:solidFill>
                <a:latin typeface="Netflix Sans Black"/>
                <a:ea typeface="+mn-lt"/>
                <a:cs typeface="Narkisim" panose="020F0502020204030204" pitchFamily="34" charset="-79"/>
              </a:rPr>
              <a:t>Forbes. "Streaming Stats." No date. </a:t>
            </a:r>
            <a:r>
              <a:rPr lang="en-IN" sz="1600" dirty="0">
                <a:solidFill>
                  <a:schemeClr val="tx1">
                    <a:lumMod val="40000"/>
                    <a:lumOff val="60000"/>
                  </a:schemeClr>
                </a:solidFill>
                <a:latin typeface="Netflix Sans Black"/>
                <a:ea typeface="+mn-lt"/>
                <a:cs typeface="Narkisim" panose="020F0502020204030204" pitchFamily="34" charset="-79"/>
                <a:hlinkClick r:id="rId2"/>
              </a:rPr>
              <a:t>https://www.forbes.com/home-improvement/internet/streaming-stats/</a:t>
            </a:r>
            <a:endParaRPr lang="en-IN" sz="1600" dirty="0">
              <a:solidFill>
                <a:schemeClr val="tx1">
                  <a:lumMod val="40000"/>
                  <a:lumOff val="60000"/>
                </a:schemeClr>
              </a:solidFill>
              <a:latin typeface="Netflix Sans Black"/>
              <a:cs typeface="Narkisim" panose="020F0502020204030204" pitchFamily="34" charset="-79"/>
              <a:hlinkClick r:id="" action="ppaction://noaction"/>
            </a:endParaRPr>
          </a:p>
          <a:p>
            <a:r>
              <a:rPr lang="en-IN" sz="16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Netflix Sans Black"/>
                <a:ea typeface="+mn-lt"/>
                <a:cs typeface="Narkisim" panose="020F0502020204030204" pitchFamily="34" charset="-79"/>
              </a:rPr>
              <a:t>Cordcutting</a:t>
            </a:r>
            <a:r>
              <a:rPr lang="en-IN" sz="1600" dirty="0">
                <a:solidFill>
                  <a:schemeClr val="tx1">
                    <a:lumMod val="40000"/>
                    <a:lumOff val="60000"/>
                  </a:schemeClr>
                </a:solidFill>
                <a:latin typeface="Netflix Sans Black"/>
                <a:ea typeface="+mn-lt"/>
                <a:cs typeface="Narkisim" panose="020F0502020204030204" pitchFamily="34" charset="-79"/>
              </a:rPr>
              <a:t>. "5 Biggest Lawsuits Against Netflix."  </a:t>
            </a:r>
            <a:r>
              <a:rPr lang="en-IN" sz="1600" dirty="0">
                <a:solidFill>
                  <a:schemeClr val="tx1">
                    <a:lumMod val="40000"/>
                    <a:lumOff val="60000"/>
                  </a:schemeClr>
                </a:solidFill>
                <a:latin typeface="Netflix Sans Black"/>
                <a:ea typeface="+mn-lt"/>
                <a:cs typeface="Narkisim" panose="020F0502020204030204" pitchFamily="34" charset="-79"/>
                <a:hlinkClick r:id="rId3"/>
              </a:rPr>
              <a:t>https://cordcutting.com/services/netflix/5-biggest-lawsuits/</a:t>
            </a:r>
            <a:endParaRPr lang="en-IN" sz="1600" dirty="0">
              <a:solidFill>
                <a:schemeClr val="tx1">
                  <a:lumMod val="40000"/>
                  <a:lumOff val="60000"/>
                </a:schemeClr>
              </a:solidFill>
              <a:latin typeface="Netflix Sans Black"/>
              <a:cs typeface="Narkisim" panose="020F0502020204030204" pitchFamily="34" charset="-79"/>
              <a:hlinkClick r:id="" action="ppaction://noaction"/>
            </a:endParaRPr>
          </a:p>
          <a:p>
            <a:r>
              <a:rPr lang="en-IN" sz="1600" dirty="0">
                <a:solidFill>
                  <a:schemeClr val="tx1">
                    <a:lumMod val="40000"/>
                    <a:lumOff val="60000"/>
                  </a:schemeClr>
                </a:solidFill>
                <a:latin typeface="Netflix Sans Black"/>
                <a:ea typeface="+mn-lt"/>
                <a:cs typeface="Narkisim" panose="020F0502020204030204" pitchFamily="34" charset="-79"/>
              </a:rPr>
              <a:t>Product Habits. "How Netflix Became a $100 Billion Company in 20 Years." No date. </a:t>
            </a:r>
            <a:r>
              <a:rPr lang="en-IN" sz="1600" dirty="0">
                <a:solidFill>
                  <a:schemeClr val="tx1">
                    <a:lumMod val="40000"/>
                    <a:lumOff val="60000"/>
                  </a:schemeClr>
                </a:solidFill>
                <a:latin typeface="Netflix Sans Black"/>
                <a:ea typeface="+mn-lt"/>
                <a:cs typeface="Narkisim" panose="020F0502020204030204" pitchFamily="34" charset="-79"/>
                <a:hlinkClick r:id="rId4"/>
              </a:rPr>
              <a:t>https://producthabits.com/how-netflix-became-a-100-billion-company-in-20-years/#:~:text=Technically%2C%20Netflix%20wasn't%20the,the%20first%20streaming%20success%20story</a:t>
            </a:r>
            <a:endParaRPr lang="en-IN" sz="1600" dirty="0">
              <a:solidFill>
                <a:schemeClr val="tx1">
                  <a:lumMod val="40000"/>
                  <a:lumOff val="60000"/>
                </a:schemeClr>
              </a:solidFill>
              <a:latin typeface="Netflix Sans Black"/>
              <a:cs typeface="Narkisim" panose="020F0502020204030204" pitchFamily="34" charset="-79"/>
              <a:hlinkClick r:id="" action="ppaction://noaction"/>
            </a:endParaRPr>
          </a:p>
          <a:p>
            <a:r>
              <a:rPr lang="en-IN" sz="16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Netflix Sans Black"/>
                <a:ea typeface="+mn-lt"/>
                <a:cs typeface="Narkisim" panose="020F0502020204030204" pitchFamily="34" charset="-79"/>
              </a:rPr>
              <a:t>Sprintzeal</a:t>
            </a:r>
            <a:r>
              <a:rPr lang="en-IN" sz="1600" dirty="0">
                <a:solidFill>
                  <a:schemeClr val="tx1">
                    <a:lumMod val="40000"/>
                    <a:lumOff val="60000"/>
                  </a:schemeClr>
                </a:solidFill>
                <a:latin typeface="Netflix Sans Black"/>
                <a:ea typeface="+mn-lt"/>
                <a:cs typeface="Narkisim" panose="020F0502020204030204" pitchFamily="34" charset="-79"/>
              </a:rPr>
              <a:t>. "Netflix Marketing Strategy." No date. </a:t>
            </a:r>
            <a:r>
              <a:rPr lang="en-IN" sz="1600" dirty="0">
                <a:solidFill>
                  <a:schemeClr val="tx1">
                    <a:lumMod val="40000"/>
                    <a:lumOff val="60000"/>
                  </a:schemeClr>
                </a:solidFill>
                <a:latin typeface="Netflix Sans Black"/>
                <a:ea typeface="+mn-lt"/>
                <a:cs typeface="Narkisim" panose="020F0502020204030204" pitchFamily="34" charset="-79"/>
                <a:hlinkClick r:id="rId5"/>
              </a:rPr>
              <a:t>https://www.sprintzeal.com/blog/netflix-marketing-strategy#:~:text=Netflix's%20marketing%20strategy%20is%20data,channels%20are%20used%20for%20promotions</a:t>
            </a:r>
            <a:endParaRPr lang="en-IN" sz="1600" dirty="0">
              <a:solidFill>
                <a:schemeClr val="tx1">
                  <a:lumMod val="40000"/>
                  <a:lumOff val="60000"/>
                </a:schemeClr>
              </a:solidFill>
              <a:latin typeface="Netflix Sans Black"/>
              <a:cs typeface="Narkisim" panose="020F0502020204030204" pitchFamily="34" charset="-79"/>
              <a:hlinkClick r:id="" action="ppaction://noaction"/>
            </a:endParaRPr>
          </a:p>
          <a:p>
            <a:r>
              <a:rPr lang="en-IN" sz="16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Netflix Sans Black"/>
                <a:ea typeface="+mn-lt"/>
                <a:cs typeface="Narkisim" panose="020F0502020204030204" pitchFamily="34" charset="-79"/>
              </a:rPr>
              <a:t>VdoCipher</a:t>
            </a:r>
            <a:r>
              <a:rPr lang="en-IN" sz="1600" dirty="0">
                <a:solidFill>
                  <a:schemeClr val="tx1">
                    <a:lumMod val="40000"/>
                    <a:lumOff val="60000"/>
                  </a:schemeClr>
                </a:solidFill>
                <a:latin typeface="Netflix Sans Black"/>
                <a:ea typeface="+mn-lt"/>
                <a:cs typeface="Narkisim" panose="020F0502020204030204" pitchFamily="34" charset="-79"/>
              </a:rPr>
              <a:t>. "Netflix Revolution Part 1: History." June 2017. </a:t>
            </a:r>
            <a:r>
              <a:rPr lang="en-IN" sz="1600" dirty="0">
                <a:solidFill>
                  <a:schemeClr val="tx1">
                    <a:lumMod val="40000"/>
                    <a:lumOff val="60000"/>
                  </a:schemeClr>
                </a:solidFill>
                <a:latin typeface="Netflix Sans Black"/>
                <a:ea typeface="+mn-lt"/>
                <a:cs typeface="Narkisim" panose="020F0502020204030204" pitchFamily="34" charset="-79"/>
                <a:hlinkClick r:id="rId6"/>
              </a:rPr>
              <a:t>https://www.vdocipher.com/blog/2017/06/netflix-revolution-part-1-history/#1</a:t>
            </a:r>
            <a:endParaRPr lang="en-IN" sz="1600" dirty="0">
              <a:solidFill>
                <a:schemeClr val="tx1">
                  <a:lumMod val="40000"/>
                  <a:lumOff val="60000"/>
                </a:schemeClr>
              </a:solidFill>
              <a:latin typeface="Netflix Sans Black"/>
              <a:cs typeface="Narkisim" panose="020F0502020204030204" pitchFamily="34" charset="-79"/>
              <a:hlinkClick r:id="" action="ppaction://noaction"/>
            </a:endParaRPr>
          </a:p>
          <a:p>
            <a:r>
              <a:rPr lang="en-IN" sz="1600" dirty="0">
                <a:solidFill>
                  <a:schemeClr val="tx1">
                    <a:lumMod val="40000"/>
                    <a:lumOff val="60000"/>
                  </a:schemeClr>
                </a:solidFill>
                <a:latin typeface="Netflix Sans Black"/>
                <a:ea typeface="+mn-lt"/>
                <a:cs typeface="Narkisim" panose="020F0502020204030204" pitchFamily="34" charset="-79"/>
              </a:rPr>
              <a:t>Harvard Business Review. "How Netflix Expanded to 190 Countries in 7 Years." October 2018. </a:t>
            </a:r>
            <a:r>
              <a:rPr lang="en-IN" sz="1600" dirty="0">
                <a:solidFill>
                  <a:schemeClr val="tx1">
                    <a:lumMod val="40000"/>
                    <a:lumOff val="60000"/>
                  </a:schemeClr>
                </a:solidFill>
                <a:latin typeface="Netflix Sans Black"/>
                <a:ea typeface="+mn-lt"/>
                <a:cs typeface="Narkisim" panose="020F0502020204030204" pitchFamily="34" charset="-79"/>
                <a:hlinkClick r:id="rId7"/>
              </a:rPr>
              <a:t>https://hbr.org/2018/10/how-netflix-expanded-to-190-countries-in-7-years</a:t>
            </a:r>
            <a:endParaRPr lang="en-IN" sz="1600" dirty="0">
              <a:solidFill>
                <a:schemeClr val="tx1">
                  <a:lumMod val="40000"/>
                  <a:lumOff val="60000"/>
                </a:schemeClr>
              </a:solidFill>
              <a:latin typeface="Netflix Sans Black"/>
              <a:cs typeface="Narkisim" panose="020F0502020204030204" pitchFamily="34" charset="-79"/>
              <a:hlinkClick r:id="" action="ppaction://noaction"/>
            </a:endParaRPr>
          </a:p>
          <a:p>
            <a:r>
              <a:rPr lang="en-IN" sz="1600" dirty="0">
                <a:solidFill>
                  <a:schemeClr val="tx1">
                    <a:lumMod val="40000"/>
                    <a:lumOff val="60000"/>
                  </a:schemeClr>
                </a:solidFill>
                <a:latin typeface="Netflix Sans Black"/>
                <a:cs typeface="Narkisim" panose="020F0502020204030204" pitchFamily="34" charset="-79"/>
              </a:rPr>
              <a:t>Netflix about: </a:t>
            </a:r>
            <a:r>
              <a:rPr lang="en-IN" sz="1600" dirty="0">
                <a:solidFill>
                  <a:schemeClr val="tx1">
                    <a:lumMod val="40000"/>
                    <a:lumOff val="60000"/>
                  </a:schemeClr>
                </a:solidFill>
                <a:latin typeface="Netflix Sans Black"/>
                <a:cs typeface="Narkisim" panose="020F0502020204030204" pitchFamily="34" charset="-79"/>
                <a:hlinkClick r:id="rId8"/>
              </a:rPr>
              <a:t>https://about.netflix.com/en</a:t>
            </a:r>
            <a:endParaRPr lang="en-IN" sz="1600" dirty="0">
              <a:solidFill>
                <a:schemeClr val="tx1">
                  <a:lumMod val="40000"/>
                  <a:lumOff val="60000"/>
                </a:schemeClr>
              </a:solidFill>
              <a:latin typeface="Netflix Sans Black"/>
              <a:cs typeface="Narkisim" panose="020F0502020204030204" pitchFamily="34" charset="-79"/>
            </a:endParaRPr>
          </a:p>
          <a:p>
            <a:r>
              <a:rPr lang="en-IN" sz="1600" dirty="0">
                <a:solidFill>
                  <a:schemeClr val="tx1">
                    <a:lumMod val="40000"/>
                    <a:lumOff val="60000"/>
                  </a:schemeClr>
                </a:solidFill>
                <a:latin typeface="Netflix Sans Black"/>
                <a:cs typeface="Narkisim" panose="020F0502020204030204" pitchFamily="34" charset="-79"/>
              </a:rPr>
              <a:t>https://www.netflix.com/tudum/articles/netflix-trivia-25th-anniversary#:~:text=Then%20nine%20years%20later%2C%20streaming,Netflix%20Original%2C%20premiered%20in%202012.</a:t>
            </a:r>
            <a:endParaRPr lang="en-IN" sz="1600" dirty="0">
              <a:solidFill>
                <a:schemeClr val="tx1">
                  <a:lumMod val="40000"/>
                  <a:lumOff val="60000"/>
                </a:schemeClr>
              </a:solidFill>
              <a:latin typeface="Netflix Sans Black"/>
              <a:cs typeface="Narkisim" panose="020F0502020204030204" pitchFamily="34" charset="-79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56382" y="1417982"/>
            <a:ext cx="4479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Who’s Presenting?</a:t>
            </a:r>
            <a:endParaRPr lang="en-US" sz="28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11286" y="4122808"/>
            <a:ext cx="1202667" cy="5903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b="1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PRUDHVI RAJ </a:t>
            </a:r>
            <a:endParaRPr lang="en-US" sz="16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91783" y="4130485"/>
            <a:ext cx="1289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SRI KIRAN PRAMODA </a:t>
            </a:r>
            <a:endParaRPr lang="en-US" sz="16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87454" y="4130958"/>
            <a:ext cx="1337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TEJANAND</a:t>
            </a:r>
            <a:endParaRPr lang="en-US" sz="16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15148" y="4118741"/>
            <a:ext cx="119418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b="1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RISHITHA MALLELA </a:t>
            </a:r>
            <a:endParaRPr lang="en-US" sz="16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83209" y="4145554"/>
            <a:ext cx="1365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JYOTHSNA</a:t>
            </a:r>
            <a:endParaRPr lang="en-US" sz="16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31025" y="5440018"/>
            <a:ext cx="2928731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 PRESENTERS</a:t>
            </a:r>
            <a:endParaRPr lang="en-US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0550" y="312120"/>
            <a:ext cx="2000613" cy="656068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txBody>
          <a:bodyPr wrap="square" rtlCol="0">
            <a:prstTxWarp prst="textDeflateBottom">
              <a:avLst>
                <a:gd name="adj" fmla="val 90272"/>
              </a:avLst>
            </a:prstTxWarp>
            <a:spAutoFit/>
          </a:bodyPr>
          <a:lstStyle/>
          <a:p>
            <a:pPr algn="ctr"/>
            <a:r>
              <a:rPr lang="en-US" sz="1400">
                <a:solidFill>
                  <a:schemeClr val="accent2"/>
                </a:solidFill>
                <a:latin typeface="Bebas Neue" panose="020B0606020202050201" pitchFamily="34" charset="0"/>
              </a:rPr>
              <a:t>Netflix</a:t>
            </a:r>
            <a:endParaRPr lang="en-US" sz="1600">
              <a:solidFill>
                <a:schemeClr val="accent2"/>
              </a:solidFill>
              <a:latin typeface="Bebas Neue" panose="020B0606020202050201" pitchFamily="34" charset="0"/>
            </a:endParaRPr>
          </a:p>
        </p:txBody>
      </p:sp>
      <p:pic>
        <p:nvPicPr>
          <p:cNvPr id="14" name="Picture Placeholder 2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7" r="9167"/>
          <a:stretch>
            <a:fillRect/>
          </a:stretch>
        </p:blipFill>
        <p:spPr>
          <a:xfrm>
            <a:off x="4667249" y="2405058"/>
            <a:ext cx="1466683" cy="1466683"/>
          </a:xfrm>
          <a:prstGeom prst="rect">
            <a:avLst/>
          </a:prstGeom>
        </p:spPr>
      </p:pic>
      <p:pic>
        <p:nvPicPr>
          <p:cNvPr id="15" name="Picture Placeholder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" b="505"/>
          <a:stretch>
            <a:fillRect/>
          </a:stretch>
        </p:blipFill>
        <p:spPr>
          <a:xfrm>
            <a:off x="3008657" y="2409767"/>
            <a:ext cx="1466683" cy="1466683"/>
          </a:xfrm>
          <a:prstGeom prst="rect">
            <a:avLst/>
          </a:prstGeom>
        </p:spPr>
      </p:pic>
      <p:pic>
        <p:nvPicPr>
          <p:cNvPr id="16" name="Picture Placeholder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" r="260"/>
          <a:stretch>
            <a:fillRect/>
          </a:stretch>
        </p:blipFill>
        <p:spPr>
          <a:xfrm>
            <a:off x="1340538" y="2390942"/>
            <a:ext cx="1466683" cy="1466683"/>
          </a:xfrm>
          <a:prstGeom prst="rect">
            <a:avLst/>
          </a:prstGeom>
        </p:spPr>
      </p:pic>
      <p:pic>
        <p:nvPicPr>
          <p:cNvPr id="17" name="Picture Placeholder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" b="1523"/>
          <a:stretch>
            <a:fillRect/>
          </a:stretch>
        </p:blipFill>
        <p:spPr>
          <a:xfrm>
            <a:off x="7936810" y="2390942"/>
            <a:ext cx="1466683" cy="1466683"/>
          </a:xfrm>
          <a:prstGeom prst="rect">
            <a:avLst/>
          </a:prstGeom>
        </p:spPr>
      </p:pic>
      <p:pic>
        <p:nvPicPr>
          <p:cNvPr id="18" name="Picture Placeholder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78218" y="2422110"/>
            <a:ext cx="1466683" cy="1466683"/>
          </a:xfrm>
          <a:prstGeom prst="rect">
            <a:avLst/>
          </a:prstGeom>
        </p:spPr>
      </p:pic>
      <p:pic>
        <p:nvPicPr>
          <p:cNvPr id="19" name="Picture Placeholder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" b="1523"/>
          <a:stretch>
            <a:fillRect/>
          </a:stretch>
        </p:blipFill>
        <p:spPr>
          <a:xfrm>
            <a:off x="9594160" y="2381417"/>
            <a:ext cx="1466683" cy="146668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632993" y="4145901"/>
            <a:ext cx="13067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SUBHASH</a:t>
            </a:r>
            <a:endParaRPr lang="en-US" sz="16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3566" y="2399044"/>
            <a:ext cx="1535520" cy="148991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3141" y="2372214"/>
            <a:ext cx="1607296" cy="153673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7356" y="2410059"/>
            <a:ext cx="1512716" cy="14899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4924" y="2362625"/>
            <a:ext cx="1489547" cy="150429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1" r="1601"/>
          <a:stretch>
            <a:fillRect/>
          </a:stretch>
        </p:blipFill>
        <p:spPr>
          <a:xfrm flipH="1">
            <a:off x="0" y="560388"/>
            <a:ext cx="12192000" cy="6297612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3" name="Rectangle 2"/>
          <p:cNvSpPr/>
          <p:nvPr/>
        </p:nvSpPr>
        <p:spPr>
          <a:xfrm flipV="1">
            <a:off x="0" y="545363"/>
            <a:ext cx="12192000" cy="2218108"/>
          </a:xfrm>
          <a:prstGeom prst="rect">
            <a:avLst/>
          </a:prstGeom>
          <a:gradFill flip="none" rotWithShape="1">
            <a:gsLst>
              <a:gs pos="0">
                <a:srgbClr val="101010">
                  <a:alpha val="0"/>
                </a:srgbClr>
              </a:gs>
              <a:gs pos="100000">
                <a:srgbClr val="0E0E0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4049486"/>
            <a:ext cx="12192000" cy="282082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1061" y="901148"/>
            <a:ext cx="56056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" panose="020B0606020202050201" pitchFamily="34" charset="0"/>
              </a:rPr>
              <a:t>OVERVIEW</a:t>
            </a:r>
            <a:endParaRPr lang="en-US" sz="880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bas Neue" panose="020B0606020202050201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3826" y="4415016"/>
            <a:ext cx="10679527" cy="240065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0" b="1" cap="none" spc="0">
                <a:ln w="9525">
                  <a:solidFill>
                    <a:schemeClr val="tx1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0800000" algn="r" rotWithShape="0">
                    <a:schemeClr val="tx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1    2    3    4    5 </a:t>
            </a:r>
            <a:endParaRPr lang="en-US" sz="15000" b="1" cap="none" spc="0">
              <a:ln w="9525">
                <a:solidFill>
                  <a:schemeClr val="tx1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10800000" algn="r" rotWithShape="0">
                  <a:schemeClr val="tx1">
                    <a:alpha val="40000"/>
                  </a:scheme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9" name="Picture Placeholder 8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26111" y="4267200"/>
            <a:ext cx="1417637" cy="21304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Placeholder 9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59195" y="4297680"/>
            <a:ext cx="1417637" cy="21304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Placeholder 9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12598" y="4317997"/>
            <a:ext cx="1417637" cy="21304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Placeholder 8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64149" y="4267200"/>
            <a:ext cx="1417637" cy="21304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Placeholder 8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4"/>
          <a:stretch>
            <a:fillRect/>
          </a:stretch>
        </p:blipFill>
        <p:spPr>
          <a:xfrm>
            <a:off x="1202185" y="4267200"/>
            <a:ext cx="1417637" cy="21304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/>
          <p:cNvGrpSpPr/>
          <p:nvPr/>
        </p:nvGrpSpPr>
        <p:grpSpPr>
          <a:xfrm>
            <a:off x="872563" y="3107713"/>
            <a:ext cx="1531878" cy="506067"/>
            <a:chOff x="1191308" y="2949610"/>
            <a:chExt cx="1721713" cy="566383"/>
          </a:xfrm>
          <a:solidFill>
            <a:srgbClr val="FFFFFF"/>
          </a:solidFill>
        </p:grpSpPr>
        <p:sp>
          <p:nvSpPr>
            <p:cNvPr id="15" name="Rectangle: Rounded Corners 14"/>
            <p:cNvSpPr/>
            <p:nvPr/>
          </p:nvSpPr>
          <p:spPr>
            <a:xfrm>
              <a:off x="1191308" y="2949610"/>
              <a:ext cx="1721713" cy="566383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/>
          </p:nvSpPr>
          <p:spPr>
            <a:xfrm rot="5400000">
              <a:off x="1416473" y="3108148"/>
              <a:ext cx="246607" cy="246607"/>
            </a:xfrm>
            <a:prstGeom prst="triangle">
              <a:avLst/>
            </a:prstGeom>
            <a:solidFill>
              <a:schemeClr val="bg1">
                <a:lumMod val="95000"/>
                <a:lumOff val="5000"/>
              </a:schemeClr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01296" y="3022174"/>
              <a:ext cx="958850" cy="41335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bg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Play</a:t>
              </a:r>
              <a:endParaRPr lang="en-US" b="1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542195" y="3107713"/>
            <a:ext cx="2059986" cy="506067"/>
            <a:chOff x="2542195" y="2468334"/>
            <a:chExt cx="2059986" cy="506067"/>
          </a:xfrm>
        </p:grpSpPr>
        <p:sp>
          <p:nvSpPr>
            <p:cNvPr id="19" name="Rectangle: Rounded Corners 18"/>
            <p:cNvSpPr/>
            <p:nvPr/>
          </p:nvSpPr>
          <p:spPr>
            <a:xfrm>
              <a:off x="2542195" y="2468334"/>
              <a:ext cx="2059986" cy="506067"/>
            </a:xfrm>
            <a:prstGeom prst="roundRect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749550" y="2587625"/>
              <a:ext cx="261265" cy="261265"/>
            </a:xfrm>
            <a:prstGeom prst="ellipse">
              <a:avLst/>
            </a:prstGeom>
            <a:noFill/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103580" y="2542143"/>
              <a:ext cx="1279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More Info</a:t>
              </a:r>
              <a:endParaRPr lang="en-US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: Rounded Corners 21"/>
            <p:cNvSpPr/>
            <p:nvPr/>
          </p:nvSpPr>
          <p:spPr>
            <a:xfrm>
              <a:off x="2863553" y="2701464"/>
              <a:ext cx="27432" cy="9144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864191" y="2636521"/>
              <a:ext cx="27432" cy="27432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50840" y="89766"/>
            <a:ext cx="11720497" cy="380328"/>
            <a:chOff x="350840" y="89766"/>
            <a:chExt cx="11720497" cy="380328"/>
          </a:xfrm>
        </p:grpSpPr>
        <p:sp>
          <p:nvSpPr>
            <p:cNvPr id="26" name="TextBox 25"/>
            <p:cNvSpPr txBox="1"/>
            <p:nvPr/>
          </p:nvSpPr>
          <p:spPr>
            <a:xfrm>
              <a:off x="350840" y="89766"/>
              <a:ext cx="1062506" cy="3803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prstTxWarp prst="textDeflateBottom">
                <a:avLst>
                  <a:gd name="adj" fmla="val 86389"/>
                </a:avLst>
              </a:prstTxWarp>
              <a:spAutoFit/>
            </a:bodyPr>
            <a:lstStyle/>
            <a:p>
              <a:pPr algn="ctr"/>
              <a:r>
                <a:rPr lang="en-US" sz="1000">
                  <a:solidFill>
                    <a:srgbClr val="FF0000"/>
                  </a:solidFill>
                  <a:latin typeface="Bebas Neue" panose="020B0606020202050201" pitchFamily="34" charset="0"/>
                </a:rPr>
                <a:t>Netflix</a:t>
              </a:r>
              <a:endParaRPr lang="en-US" sz="1000">
                <a:solidFill>
                  <a:srgbClr val="FF0000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726086" y="127866"/>
              <a:ext cx="6858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latin typeface="Arial" panose="020B0604020202020204" pitchFamily="34" charset="0"/>
                  <a:cs typeface="Arial" panose="020B0604020202020204" pitchFamily="34" charset="0"/>
                </a:rPr>
                <a:t>Home</a:t>
              </a:r>
              <a:endParaRPr lang="en-US" sz="12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411887" y="127866"/>
              <a:ext cx="1062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latin typeface="Arial" panose="020B0604020202020204" pitchFamily="34" charset="0"/>
                  <a:cs typeface="Arial" panose="020B0604020202020204" pitchFamily="34" charset="0"/>
                </a:rPr>
                <a:t>TV Shows</a:t>
              </a:r>
              <a:endParaRPr lang="en-US" sz="12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313587" y="127866"/>
              <a:ext cx="1062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latin typeface="Arial" panose="020B0604020202020204" pitchFamily="34" charset="0"/>
                  <a:cs typeface="Arial" panose="020B0604020202020204" pitchFamily="34" charset="0"/>
                </a:rPr>
                <a:t>Movies</a:t>
              </a:r>
              <a:endParaRPr lang="en-US" sz="12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50186" y="127865"/>
              <a:ext cx="14489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latin typeface="Arial" panose="020B0604020202020204" pitchFamily="34" charset="0"/>
                  <a:cs typeface="Arial" panose="020B0604020202020204" pitchFamily="34" charset="0"/>
                </a:rPr>
                <a:t>New &amp; Popular</a:t>
              </a:r>
              <a:endParaRPr lang="en-US" sz="12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77793" y="127864"/>
              <a:ext cx="1062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latin typeface="Arial" panose="020B0604020202020204" pitchFamily="34" charset="0"/>
                  <a:cs typeface="Arial" panose="020B0604020202020204" pitchFamily="34" charset="0"/>
                </a:rPr>
                <a:t>My List</a:t>
              </a:r>
              <a:endParaRPr lang="en-US" sz="12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2" name="Graphic 4" descr="Magnifying glass outline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0135489" y="127745"/>
              <a:ext cx="277000" cy="277000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0442181" y="128708"/>
              <a:ext cx="5795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latin typeface="Arial" panose="020B0604020202020204" pitchFamily="34" charset="0"/>
                  <a:cs typeface="Arial" panose="020B0604020202020204" pitchFamily="34" charset="0"/>
                </a:rPr>
                <a:t>KIDS</a:t>
              </a:r>
              <a:endParaRPr lang="en-US" sz="12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10726952" y="147169"/>
              <a:ext cx="76437" cy="68878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/>
            <p:cNvSpPr/>
            <p:nvPr/>
          </p:nvSpPr>
          <p:spPr>
            <a:xfrm flipV="1">
              <a:off x="11997467" y="266244"/>
              <a:ext cx="73870" cy="4571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Placeholder 2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" r="260"/>
            <a:stretch>
              <a:fillRect/>
            </a:stretch>
          </p:blipFill>
          <p:spPr>
            <a:xfrm>
              <a:off x="11605819" y="134878"/>
              <a:ext cx="277000" cy="277000"/>
            </a:xfrm>
            <a:prstGeom prst="roundRect">
              <a:avLst/>
            </a:prstGeom>
          </p:spPr>
        </p:pic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11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7044" y="167563"/>
              <a:ext cx="203271" cy="203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6744" y="5994239"/>
            <a:ext cx="1411166" cy="40130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66592" y="5880082"/>
            <a:ext cx="1408176" cy="488628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74468" y="5952281"/>
            <a:ext cx="1475386" cy="403121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67472" y="5913572"/>
            <a:ext cx="1403120" cy="467771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422807" y="5927387"/>
            <a:ext cx="1399542" cy="50102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7" b="4057"/>
          <a:stretch>
            <a:fillRect/>
          </a:stretch>
        </p:blipFill>
        <p:spPr>
          <a:xfrm flipH="1">
            <a:off x="0" y="560388"/>
            <a:ext cx="12192000" cy="629761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flipV="1">
            <a:off x="0" y="545363"/>
            <a:ext cx="12192000" cy="2218108"/>
          </a:xfrm>
          <a:prstGeom prst="rect">
            <a:avLst/>
          </a:prstGeom>
          <a:gradFill flip="none" rotWithShape="1">
            <a:gsLst>
              <a:gs pos="0">
                <a:srgbClr val="101010">
                  <a:alpha val="0"/>
                </a:srgbClr>
              </a:gs>
              <a:gs pos="100000">
                <a:srgbClr val="0E0E0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4049486"/>
            <a:ext cx="12192000" cy="282082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1061" y="901148"/>
            <a:ext cx="56056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" panose="020B0606020202050201" pitchFamily="34" charset="0"/>
              </a:rPr>
              <a:t>OVERVIEW</a:t>
            </a:r>
            <a:endParaRPr lang="en-US" sz="880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bas Neue" panose="020B0606020202050201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3108" y="4415016"/>
            <a:ext cx="11020966" cy="240065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0" b="1">
                <a:ln w="9525">
                  <a:solidFill>
                    <a:schemeClr val="tx1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0800000" algn="r" rotWithShape="0">
                    <a:schemeClr val="tx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6</a:t>
            </a:r>
            <a:r>
              <a:rPr lang="en-US" sz="15000" b="1" cap="none" spc="0">
                <a:ln w="9525">
                  <a:solidFill>
                    <a:schemeClr val="tx1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0800000" algn="r" rotWithShape="0">
                    <a:schemeClr val="tx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    </a:t>
            </a:r>
            <a:r>
              <a:rPr lang="en-US" sz="15000" b="1">
                <a:ln w="9525">
                  <a:solidFill>
                    <a:schemeClr val="tx1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0800000" algn="r" rotWithShape="0">
                    <a:schemeClr val="tx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7</a:t>
            </a:r>
            <a:r>
              <a:rPr lang="en-US" sz="15000" b="1" cap="none" spc="0">
                <a:ln w="9525">
                  <a:solidFill>
                    <a:schemeClr val="tx1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0800000" algn="r" rotWithShape="0">
                    <a:schemeClr val="tx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    </a:t>
            </a:r>
            <a:r>
              <a:rPr lang="en-US" sz="15000" b="1">
                <a:ln w="9525">
                  <a:solidFill>
                    <a:schemeClr val="tx1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0800000" algn="r" rotWithShape="0">
                    <a:schemeClr val="tx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8</a:t>
            </a:r>
            <a:r>
              <a:rPr lang="en-US" sz="15000" b="1" cap="none" spc="0">
                <a:ln w="9525">
                  <a:solidFill>
                    <a:schemeClr val="tx1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0800000" algn="r" rotWithShape="0">
                    <a:schemeClr val="tx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    </a:t>
            </a:r>
            <a:r>
              <a:rPr lang="en-US" sz="15000" b="1">
                <a:ln w="9525">
                  <a:solidFill>
                    <a:schemeClr val="tx1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0800000" algn="r" rotWithShape="0">
                    <a:schemeClr val="tx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9</a:t>
            </a:r>
            <a:r>
              <a:rPr lang="en-US" sz="15000" b="1" cap="none" spc="0">
                <a:ln w="9525">
                  <a:solidFill>
                    <a:schemeClr val="tx1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0800000" algn="r" rotWithShape="0">
                    <a:schemeClr val="tx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   </a:t>
            </a:r>
            <a:r>
              <a:rPr lang="en-US" sz="13000" b="1">
                <a:ln w="9525">
                  <a:solidFill>
                    <a:schemeClr val="tx1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0800000" algn="r" rotWithShape="0">
                    <a:schemeClr val="tx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10</a:t>
            </a:r>
            <a:r>
              <a:rPr lang="en-US" sz="15000" b="1" cap="none" spc="0">
                <a:ln w="9525">
                  <a:solidFill>
                    <a:schemeClr val="tx1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0800000" algn="r" rotWithShape="0">
                    <a:schemeClr val="tx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 </a:t>
            </a:r>
            <a:endParaRPr lang="en-US" sz="15000" b="1" cap="none" spc="0">
              <a:ln w="9525">
                <a:solidFill>
                  <a:schemeClr val="tx1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10800000" algn="r" rotWithShape="0">
                  <a:schemeClr val="tx1">
                    <a:alpha val="40000"/>
                  </a:scheme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9" name="Picture Placeholder 8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26111" y="4267247"/>
            <a:ext cx="1417637" cy="21303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Placeholder 9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59195" y="4314461"/>
            <a:ext cx="1417637" cy="17702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Placeholder 9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12598" y="4376914"/>
            <a:ext cx="1417637" cy="17731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Placeholder 8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64149" y="4269183"/>
            <a:ext cx="1417637" cy="21264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Placeholder 8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" r="93"/>
          <a:stretch>
            <a:fillRect/>
          </a:stretch>
        </p:blipFill>
        <p:spPr>
          <a:xfrm>
            <a:off x="1202185" y="4267200"/>
            <a:ext cx="1417637" cy="21304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/>
          <p:cNvGrpSpPr/>
          <p:nvPr/>
        </p:nvGrpSpPr>
        <p:grpSpPr>
          <a:xfrm>
            <a:off x="872563" y="3107713"/>
            <a:ext cx="1531878" cy="506067"/>
            <a:chOff x="1191308" y="2949610"/>
            <a:chExt cx="1721713" cy="566383"/>
          </a:xfrm>
          <a:solidFill>
            <a:srgbClr val="FFFFFF"/>
          </a:solidFill>
        </p:grpSpPr>
        <p:sp>
          <p:nvSpPr>
            <p:cNvPr id="15" name="Rectangle: Rounded Corners 14"/>
            <p:cNvSpPr/>
            <p:nvPr/>
          </p:nvSpPr>
          <p:spPr>
            <a:xfrm>
              <a:off x="1191308" y="2949610"/>
              <a:ext cx="1721713" cy="566383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/>
          </p:nvSpPr>
          <p:spPr>
            <a:xfrm rot="5400000">
              <a:off x="1416473" y="3108148"/>
              <a:ext cx="246607" cy="246607"/>
            </a:xfrm>
            <a:prstGeom prst="triangle">
              <a:avLst/>
            </a:prstGeom>
            <a:solidFill>
              <a:schemeClr val="bg1">
                <a:lumMod val="95000"/>
                <a:lumOff val="5000"/>
              </a:schemeClr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01296" y="3022174"/>
              <a:ext cx="958850" cy="41335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bg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Play</a:t>
              </a:r>
              <a:endParaRPr lang="en-US" b="1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542195" y="3107713"/>
            <a:ext cx="2059986" cy="506067"/>
            <a:chOff x="2542195" y="2468334"/>
            <a:chExt cx="2059986" cy="506067"/>
          </a:xfrm>
        </p:grpSpPr>
        <p:sp>
          <p:nvSpPr>
            <p:cNvPr id="19" name="Rectangle: Rounded Corners 18"/>
            <p:cNvSpPr/>
            <p:nvPr/>
          </p:nvSpPr>
          <p:spPr>
            <a:xfrm>
              <a:off x="2542195" y="2468334"/>
              <a:ext cx="2059986" cy="506067"/>
            </a:xfrm>
            <a:prstGeom prst="roundRect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749550" y="2587625"/>
              <a:ext cx="261265" cy="261265"/>
            </a:xfrm>
            <a:prstGeom prst="ellipse">
              <a:avLst/>
            </a:prstGeom>
            <a:noFill/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103580" y="2542143"/>
              <a:ext cx="1279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More Info</a:t>
              </a:r>
              <a:endParaRPr lang="en-US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: Rounded Corners 21"/>
            <p:cNvSpPr/>
            <p:nvPr/>
          </p:nvSpPr>
          <p:spPr>
            <a:xfrm>
              <a:off x="2863553" y="2701464"/>
              <a:ext cx="27432" cy="9144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864191" y="2636521"/>
              <a:ext cx="27432" cy="27432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50840" y="89766"/>
            <a:ext cx="11720497" cy="380328"/>
            <a:chOff x="350840" y="89766"/>
            <a:chExt cx="11720497" cy="380328"/>
          </a:xfrm>
        </p:grpSpPr>
        <p:sp>
          <p:nvSpPr>
            <p:cNvPr id="26" name="TextBox 25"/>
            <p:cNvSpPr txBox="1"/>
            <p:nvPr/>
          </p:nvSpPr>
          <p:spPr>
            <a:xfrm>
              <a:off x="350840" y="89766"/>
              <a:ext cx="1062506" cy="3803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prstTxWarp prst="textDeflateBottom">
                <a:avLst>
                  <a:gd name="adj" fmla="val 86389"/>
                </a:avLst>
              </a:prstTxWarp>
              <a:spAutoFit/>
            </a:bodyPr>
            <a:lstStyle/>
            <a:p>
              <a:pPr algn="ctr"/>
              <a:r>
                <a:rPr lang="en-US" sz="1000">
                  <a:solidFill>
                    <a:srgbClr val="FF0000"/>
                  </a:solidFill>
                  <a:latin typeface="Bebas Neue" panose="020B0606020202050201" pitchFamily="34" charset="0"/>
                </a:rPr>
                <a:t>Netflix</a:t>
              </a:r>
              <a:endParaRPr lang="en-US" sz="1000">
                <a:solidFill>
                  <a:srgbClr val="FF0000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726086" y="127866"/>
              <a:ext cx="6858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latin typeface="Arial" panose="020B0604020202020204" pitchFamily="34" charset="0"/>
                  <a:cs typeface="Arial" panose="020B0604020202020204" pitchFamily="34" charset="0"/>
                </a:rPr>
                <a:t>Home</a:t>
              </a:r>
              <a:endParaRPr lang="en-US" sz="12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411887" y="127866"/>
              <a:ext cx="1062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latin typeface="Arial" panose="020B0604020202020204" pitchFamily="34" charset="0"/>
                  <a:cs typeface="Arial" panose="020B0604020202020204" pitchFamily="34" charset="0"/>
                </a:rPr>
                <a:t>TV Shows</a:t>
              </a:r>
              <a:endParaRPr lang="en-US" sz="12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313587" y="127866"/>
              <a:ext cx="1062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latin typeface="Arial" panose="020B0604020202020204" pitchFamily="34" charset="0"/>
                  <a:cs typeface="Arial" panose="020B0604020202020204" pitchFamily="34" charset="0"/>
                </a:rPr>
                <a:t>Movies</a:t>
              </a:r>
              <a:endParaRPr lang="en-US" sz="12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50186" y="127865"/>
              <a:ext cx="14489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latin typeface="Arial" panose="020B0604020202020204" pitchFamily="34" charset="0"/>
                  <a:cs typeface="Arial" panose="020B0604020202020204" pitchFamily="34" charset="0"/>
                </a:rPr>
                <a:t>New &amp; Popular</a:t>
              </a:r>
              <a:endParaRPr lang="en-US" sz="12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77793" y="127864"/>
              <a:ext cx="1062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latin typeface="Arial" panose="020B0604020202020204" pitchFamily="34" charset="0"/>
                  <a:cs typeface="Arial" panose="020B0604020202020204" pitchFamily="34" charset="0"/>
                </a:rPr>
                <a:t>My List</a:t>
              </a:r>
              <a:endParaRPr lang="en-US" sz="12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2" name="Graphic 4" descr="Magnifying glass outline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0135489" y="127745"/>
              <a:ext cx="277000" cy="277000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0442181" y="128708"/>
              <a:ext cx="5795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latin typeface="Arial" panose="020B0604020202020204" pitchFamily="34" charset="0"/>
                  <a:cs typeface="Arial" panose="020B0604020202020204" pitchFamily="34" charset="0"/>
                </a:rPr>
                <a:t>KIDS</a:t>
              </a:r>
              <a:endParaRPr lang="en-US" sz="12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10726952" y="147169"/>
              <a:ext cx="76437" cy="68878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/>
            <p:cNvSpPr/>
            <p:nvPr/>
          </p:nvSpPr>
          <p:spPr>
            <a:xfrm flipV="1">
              <a:off x="11997467" y="266244"/>
              <a:ext cx="73870" cy="4571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Placeholder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" r="260"/>
            <a:stretch>
              <a:fillRect/>
            </a:stretch>
          </p:blipFill>
          <p:spPr>
            <a:xfrm>
              <a:off x="11605819" y="134878"/>
              <a:ext cx="277000" cy="277000"/>
            </a:xfrm>
            <a:prstGeom prst="roundRect">
              <a:avLst/>
            </a:prstGeom>
          </p:spPr>
        </p:pic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7044" y="167563"/>
              <a:ext cx="203271" cy="203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5908" y="5920353"/>
            <a:ext cx="1438780" cy="48131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63870" y="5893026"/>
            <a:ext cx="1418095" cy="4845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13"/>
          <a:srcRect l="16908" r="23740" b="16779"/>
          <a:stretch>
            <a:fillRect/>
          </a:stretch>
        </p:blipFill>
        <p:spPr>
          <a:xfrm>
            <a:off x="5703375" y="5796367"/>
            <a:ext cx="1441343" cy="55018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87629" y="5999164"/>
            <a:ext cx="1520581" cy="41713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82529" y="6036658"/>
            <a:ext cx="1352073" cy="3762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285750" y="3703320"/>
            <a:ext cx="1155573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10795"/>
            <a:ext cx="10515600" cy="915035"/>
          </a:xfrm>
        </p:spPr>
        <p:txBody>
          <a:bodyPr/>
          <a:lstStyle/>
          <a:p>
            <a:pPr algn="ctr" defTabSz="914400">
              <a:defRPr/>
            </a:pPr>
            <a:r>
              <a:rPr lang="en-US" sz="4400" b="1">
                <a:solidFill>
                  <a:srgbClr val="FF0000"/>
                </a:solidFill>
                <a:latin typeface="Netflix Sans Black"/>
                <a:ea typeface="Netflix Sans Black" panose="020B0903020202020204" pitchFamily="34" charset="0"/>
                <a:cs typeface="Netflix Sans Black" panose="020B0903020202020204" pitchFamily="34" charset="0"/>
              </a:rPr>
              <a:t>Product Road Map</a:t>
            </a:r>
            <a:endParaRPr lang="en-US" sz="4400" b="1">
              <a:solidFill>
                <a:srgbClr val="FF0000"/>
              </a:solidFill>
              <a:latin typeface="Netflix Sans Black" panose="020B0903020202020204" pitchFamily="34" charset="0"/>
              <a:ea typeface="Netflix Sans Black" panose="020B0903020202020204" pitchFamily="34" charset="0"/>
              <a:cs typeface="Calibri" panose="020F0502020204030204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447390">
            <a:off x="720660" y="1353121"/>
            <a:ext cx="1576770" cy="1552940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endCxn id="11" idx="2"/>
          </p:cNvCxnSpPr>
          <p:nvPr/>
        </p:nvCxnSpPr>
        <p:spPr>
          <a:xfrm flipV="1">
            <a:off x="1543503" y="2905296"/>
            <a:ext cx="0" cy="7408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34440" y="385191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rgbClr val="FF0000"/>
                </a:solidFill>
              </a:rPr>
              <a:t>1997</a:t>
            </a:r>
            <a:endParaRPr lang="en-IN">
              <a:solidFill>
                <a:srgbClr val="FF0000"/>
              </a:solidFill>
            </a:endParaRPr>
          </a:p>
        </p:txBody>
      </p:sp>
      <p:sp>
        <p:nvSpPr>
          <p:cNvPr id="19" name="Rectangle: Rounded Corners 18"/>
          <p:cNvSpPr/>
          <p:nvPr/>
        </p:nvSpPr>
        <p:spPr>
          <a:xfrm>
            <a:off x="137160" y="4320540"/>
            <a:ext cx="2788920" cy="1965960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Netflix Sans Black"/>
              </a:rPr>
              <a:t>Reed Hastings and Marc Randolph have an idea to rent DVDs by mail. They tested the concept by mailing themselves a DVD. The DVD arrived intact, and the idea for Netflix is born.</a:t>
            </a:r>
            <a:endParaRPr lang="en-IN" sz="1600" dirty="0">
              <a:solidFill>
                <a:schemeClr val="bg1">
                  <a:lumMod val="95000"/>
                  <a:lumOff val="5000"/>
                </a:schemeClr>
              </a:solidFill>
              <a:latin typeface="Netflix Sans Black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617720" y="3703320"/>
            <a:ext cx="6929" cy="5987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901440" y="3284220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rgbClr val="FF0000"/>
                </a:solidFill>
              </a:rPr>
              <a:t>1998-2000</a:t>
            </a:r>
            <a:endParaRPr lang="en-IN">
              <a:solidFill>
                <a:srgbClr val="FF0000"/>
              </a:solidFill>
            </a:endParaRPr>
          </a:p>
        </p:txBody>
      </p:sp>
      <p:sp>
        <p:nvSpPr>
          <p:cNvPr id="29" name="Rectangle: Rounded Corners 28"/>
          <p:cNvSpPr/>
          <p:nvPr/>
        </p:nvSpPr>
        <p:spPr>
          <a:xfrm>
            <a:off x="3097530" y="1249680"/>
            <a:ext cx="2884170" cy="1965960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>
                <a:solidFill>
                  <a:schemeClr val="bg1">
                    <a:lumMod val="95000"/>
                    <a:lumOff val="5000"/>
                  </a:schemeClr>
                </a:solidFill>
                <a:latin typeface="Netflix Sans Black"/>
              </a:rPr>
              <a:t>Netflix.com, the first DVD rental and sales site, is launched. They later introduced a  personalized movie recommendation system using members’ ratings on past titles choices.</a:t>
            </a:r>
            <a:endParaRPr lang="en-IN" sz="1600" dirty="0">
              <a:solidFill>
                <a:schemeClr val="bg1">
                  <a:lumMod val="95000"/>
                  <a:lumOff val="5000"/>
                </a:schemeClr>
              </a:solidFill>
              <a:latin typeface="Netflix Sans Black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7650933" y="2977686"/>
            <a:ext cx="0" cy="7408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0587990" y="3707130"/>
            <a:ext cx="6929" cy="5987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148" y="4288893"/>
            <a:ext cx="2649311" cy="211190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3"/>
          <a:srcRect l="1505"/>
          <a:stretch>
            <a:fillRect/>
          </a:stretch>
        </p:blipFill>
        <p:spPr>
          <a:xfrm>
            <a:off x="6469379" y="1370257"/>
            <a:ext cx="2394045" cy="1578684"/>
          </a:xfrm>
          <a:prstGeom prst="rect">
            <a:avLst/>
          </a:prstGeom>
        </p:spPr>
      </p:pic>
      <p:sp>
        <p:nvSpPr>
          <p:cNvPr id="42" name="Rectangle: Rounded Corners 41"/>
          <p:cNvSpPr/>
          <p:nvPr/>
        </p:nvSpPr>
        <p:spPr>
          <a:xfrm>
            <a:off x="6229350" y="4232910"/>
            <a:ext cx="2872740" cy="2087880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Netflix Sans Black"/>
              </a:rPr>
              <a:t>Netflix makes its initial public offering, at a selling price of $1 a share under the NASDAQ ticker NFLX. Later issued a patent by the U.S. Patent &amp; Trademark Office to cover its subscription rental model.</a:t>
            </a:r>
            <a:endParaRPr lang="en-IN" sz="1600" dirty="0">
              <a:solidFill>
                <a:schemeClr val="bg1">
                  <a:lumMod val="95000"/>
                  <a:lumOff val="5000"/>
                </a:schemeClr>
              </a:solidFill>
              <a:latin typeface="Netflix Sans Black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048500" y="3768090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rgbClr val="FF0000"/>
                </a:solidFill>
              </a:rPr>
              <a:t>2002-2003</a:t>
            </a:r>
            <a:endParaRPr lang="en-IN">
              <a:solidFill>
                <a:srgbClr val="FF0000"/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4"/>
          <a:srcRect t="2003"/>
          <a:stretch>
            <a:fillRect/>
          </a:stretch>
        </p:blipFill>
        <p:spPr>
          <a:xfrm>
            <a:off x="9317877" y="4366259"/>
            <a:ext cx="2554045" cy="1691641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9944100" y="3257550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rgbClr val="FF0000"/>
                </a:solidFill>
              </a:rPr>
              <a:t>2005-2006</a:t>
            </a:r>
            <a:endParaRPr lang="en-IN">
              <a:solidFill>
                <a:srgbClr val="FF0000"/>
              </a:solidFill>
            </a:endParaRPr>
          </a:p>
        </p:txBody>
      </p:sp>
      <p:sp>
        <p:nvSpPr>
          <p:cNvPr id="47" name="Rectangle: Rounded Corners 46"/>
          <p:cNvSpPr/>
          <p:nvPr/>
        </p:nvSpPr>
        <p:spPr>
          <a:xfrm>
            <a:off x="9033510" y="1230630"/>
            <a:ext cx="2884170" cy="1965960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95000"/>
                    <a:lumOff val="5000"/>
                  </a:schemeClr>
                </a:solidFill>
                <a:latin typeface="Netflix Sans Black"/>
              </a:rPr>
              <a:t>The Profiles feature launches, allowing members to create different lists for different users and/or different moods. Membership grows to 5 million.</a:t>
            </a:r>
            <a:endParaRPr lang="en-IN" sz="1600" dirty="0">
              <a:solidFill>
                <a:schemeClr val="bg1">
                  <a:lumMod val="95000"/>
                  <a:lumOff val="5000"/>
                </a:schemeClr>
              </a:solidFill>
              <a:latin typeface="Netflix Sans Black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285750" y="3703320"/>
            <a:ext cx="1155573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10795"/>
            <a:ext cx="10515600" cy="915035"/>
          </a:xfrm>
        </p:spPr>
        <p:txBody>
          <a:bodyPr/>
          <a:lstStyle/>
          <a:p>
            <a:pPr algn="ctr" defTabSz="914400">
              <a:defRPr/>
            </a:pPr>
            <a:r>
              <a:rPr lang="en-US" sz="4400" b="1">
                <a:solidFill>
                  <a:srgbClr val="FF0000"/>
                </a:solidFill>
                <a:latin typeface="Netflix Sans Black"/>
                <a:ea typeface="Netflix Sans Black" panose="020B0903020202020204" pitchFamily="34" charset="0"/>
                <a:cs typeface="Netflix Sans Black" panose="020B0903020202020204" pitchFamily="34" charset="0"/>
              </a:rPr>
              <a:t>Product Road Map</a:t>
            </a:r>
            <a:endParaRPr lang="en-US" sz="4400" b="1">
              <a:solidFill>
                <a:srgbClr val="FF0000"/>
              </a:solidFill>
              <a:latin typeface="Netflix Sans Black" panose="020B0903020202020204" pitchFamily="34" charset="0"/>
              <a:ea typeface="Netflix Sans Black" panose="020B0903020202020204" pitchFamily="34" charset="0"/>
              <a:cs typeface="Calibri" panose="020F0502020204030204"/>
            </a:endParaRPr>
          </a:p>
        </p:txBody>
      </p:sp>
      <p:cxnSp>
        <p:nvCxnSpPr>
          <p:cNvPr id="13" name="Straight Arrow Connector 12"/>
          <p:cNvCxnSpPr>
            <a:endCxn id="49" idx="2"/>
          </p:cNvCxnSpPr>
          <p:nvPr/>
        </p:nvCxnSpPr>
        <p:spPr>
          <a:xfrm flipV="1">
            <a:off x="1564737" y="3177540"/>
            <a:ext cx="0" cy="5257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34440" y="385191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rgbClr val="FF0000"/>
                </a:solidFill>
              </a:rPr>
              <a:t>2007</a:t>
            </a:r>
            <a:endParaRPr lang="en-IN">
              <a:solidFill>
                <a:srgbClr val="FF0000"/>
              </a:solidFill>
            </a:endParaRPr>
          </a:p>
        </p:txBody>
      </p:sp>
      <p:sp>
        <p:nvSpPr>
          <p:cNvPr id="19" name="Rectangle: Rounded Corners 18"/>
          <p:cNvSpPr/>
          <p:nvPr/>
        </p:nvSpPr>
        <p:spPr>
          <a:xfrm>
            <a:off x="137160" y="4229100"/>
            <a:ext cx="2971800" cy="2057400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Netflix Sans Black"/>
              </a:rPr>
              <a:t>Streaming is introduced, allowing members to instantly watch series and films. </a:t>
            </a:r>
            <a:r>
              <a:rPr lang="en-US" sz="1600" dirty="0">
                <a:solidFill>
                  <a:schemeClr val="bg1">
                    <a:lumMod val="95000"/>
                    <a:lumOff val="5000"/>
                  </a:schemeClr>
                </a:solidFill>
                <a:latin typeface="Netflix Sans Black"/>
              </a:rPr>
              <a:t>Partnered</a:t>
            </a:r>
            <a:r>
              <a:rPr lang="en-US" sz="16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Netflix Sans Black"/>
              </a:rPr>
              <a:t> with consumer electronics brands to allow streaming on Xbox 360, Blu-ray players and TV set-top boxes.</a:t>
            </a:r>
            <a:endParaRPr lang="en-IN" sz="1600" dirty="0">
              <a:solidFill>
                <a:schemeClr val="bg1">
                  <a:lumMod val="95000"/>
                  <a:lumOff val="5000"/>
                </a:schemeClr>
              </a:solidFill>
              <a:latin typeface="Netflix Sans Black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617720" y="3703320"/>
            <a:ext cx="6929" cy="5987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267200" y="328422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rgbClr val="FF0000"/>
                </a:solidFill>
              </a:rPr>
              <a:t>2009</a:t>
            </a:r>
            <a:endParaRPr lang="en-IN">
              <a:solidFill>
                <a:srgbClr val="FF0000"/>
              </a:solidFill>
            </a:endParaRPr>
          </a:p>
        </p:txBody>
      </p:sp>
      <p:sp>
        <p:nvSpPr>
          <p:cNvPr id="29" name="Rectangle: Rounded Corners 28"/>
          <p:cNvSpPr/>
          <p:nvPr/>
        </p:nvSpPr>
        <p:spPr>
          <a:xfrm>
            <a:off x="2937510" y="1249680"/>
            <a:ext cx="3044190" cy="1965960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>
                    <a:lumMod val="95000"/>
                    <a:lumOff val="5000"/>
                  </a:schemeClr>
                </a:solidFill>
                <a:latin typeface="Netflix Sans Black"/>
              </a:rPr>
              <a:t>After nearly three years and 40,000 submissions, the $1 million Netflix Prize is awarded to the team </a:t>
            </a:r>
            <a:r>
              <a:rPr lang="en-US" sz="1500" dirty="0" err="1">
                <a:solidFill>
                  <a:schemeClr val="bg1">
                    <a:lumMod val="95000"/>
                    <a:lumOff val="5000"/>
                  </a:schemeClr>
                </a:solidFill>
                <a:latin typeface="Netflix Sans Black"/>
              </a:rPr>
              <a:t>Bellkor's</a:t>
            </a:r>
            <a:r>
              <a:rPr lang="en-US" sz="1500" dirty="0">
                <a:solidFill>
                  <a:schemeClr val="bg1">
                    <a:lumMod val="95000"/>
                    <a:lumOff val="5000"/>
                  </a:schemeClr>
                </a:solidFill>
                <a:latin typeface="Netflix Sans Black"/>
              </a:rPr>
              <a:t> Pragmatic Chaos for improving the accuracy of recommendations by 10%.. The Netflix Culture Deck is published.</a:t>
            </a:r>
            <a:endParaRPr lang="en-IN" sz="1500" dirty="0">
              <a:solidFill>
                <a:schemeClr val="bg1">
                  <a:lumMod val="95000"/>
                  <a:lumOff val="5000"/>
                </a:schemeClr>
              </a:solidFill>
              <a:latin typeface="Netflix Sans Black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7650933" y="2977686"/>
            <a:ext cx="0" cy="7408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0587990" y="3707130"/>
            <a:ext cx="6929" cy="5987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/>
          <p:cNvSpPr/>
          <p:nvPr/>
        </p:nvSpPr>
        <p:spPr>
          <a:xfrm>
            <a:off x="6229350" y="4164330"/>
            <a:ext cx="2872740" cy="2087880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>
                    <a:lumMod val="95000"/>
                    <a:lumOff val="5000"/>
                  </a:schemeClr>
                </a:solidFill>
                <a:latin typeface="Netflix Sans Black"/>
              </a:rPr>
              <a:t>In Canada, Netflix made its debut, marking the launch of streaming services on mobile devices. Additionally, the platform introduced its inaugural dedicated kids' experience, enhancing the streaming offering.</a:t>
            </a:r>
            <a:endParaRPr lang="en-IN" sz="1500" dirty="0">
              <a:solidFill>
                <a:schemeClr val="bg1">
                  <a:lumMod val="95000"/>
                  <a:lumOff val="5000"/>
                </a:schemeClr>
              </a:solidFill>
              <a:latin typeface="Netflix Sans Black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322820" y="3768090"/>
            <a:ext cx="678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solidFill>
                  <a:srgbClr val="FF0000"/>
                </a:solidFill>
              </a:rPr>
              <a:t>2010</a:t>
            </a:r>
            <a:endParaRPr lang="en-IN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0252710" y="325755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rgbClr val="FF0000"/>
                </a:solidFill>
              </a:rPr>
              <a:t>2011</a:t>
            </a:r>
            <a:endParaRPr lang="en-IN">
              <a:solidFill>
                <a:srgbClr val="FF0000"/>
              </a:solidFill>
            </a:endParaRPr>
          </a:p>
        </p:txBody>
      </p:sp>
      <p:sp>
        <p:nvSpPr>
          <p:cNvPr id="47" name="Rectangle: Rounded Corners 46"/>
          <p:cNvSpPr/>
          <p:nvPr/>
        </p:nvSpPr>
        <p:spPr>
          <a:xfrm>
            <a:off x="9033510" y="1230630"/>
            <a:ext cx="2884170" cy="1965960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>
                <a:solidFill>
                  <a:schemeClr val="bg1">
                    <a:lumMod val="95000"/>
                    <a:lumOff val="5000"/>
                  </a:schemeClr>
                </a:solidFill>
                <a:latin typeface="Netflix Sans Black"/>
              </a:rPr>
              <a:t>Netflix launches in Latin America, Caribbean, United Kingdom, Ireland and the Nordic Countries. The first Netflix button appears on remote controls.</a:t>
            </a:r>
            <a:endParaRPr lang="en-US" sz="1600" dirty="0">
              <a:solidFill>
                <a:schemeClr val="bg1">
                  <a:lumMod val="95000"/>
                  <a:lumOff val="5000"/>
                </a:schemeClr>
              </a:solidFill>
              <a:latin typeface="Netflix Sans Black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573" y="1365804"/>
            <a:ext cx="2408328" cy="181173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503" y="4296336"/>
            <a:ext cx="2795832" cy="1853004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566" y="1539177"/>
            <a:ext cx="2527296" cy="143262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3588" y="4343961"/>
            <a:ext cx="2569322" cy="1706657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285750" y="3703320"/>
            <a:ext cx="1155573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10795"/>
            <a:ext cx="10515600" cy="915035"/>
          </a:xfrm>
        </p:spPr>
        <p:txBody>
          <a:bodyPr/>
          <a:lstStyle/>
          <a:p>
            <a:pPr algn="ctr" defTabSz="914400">
              <a:defRPr/>
            </a:pPr>
            <a:r>
              <a:rPr lang="en-US" sz="4400" b="1">
                <a:solidFill>
                  <a:srgbClr val="FF0000"/>
                </a:solidFill>
                <a:latin typeface="Netflix Sans Black"/>
                <a:ea typeface="Netflix Sans Black" panose="020B0903020202020204" pitchFamily="34" charset="0"/>
                <a:cs typeface="Netflix Sans Black" panose="020B0903020202020204" pitchFamily="34" charset="0"/>
              </a:rPr>
              <a:t>Product Road Map</a:t>
            </a:r>
            <a:endParaRPr lang="en-US" sz="4400" b="1">
              <a:solidFill>
                <a:srgbClr val="FF0000"/>
              </a:solidFill>
              <a:latin typeface="Netflix Sans Black" panose="020B0903020202020204" pitchFamily="34" charset="0"/>
              <a:ea typeface="Netflix Sans Black" panose="020B0903020202020204" pitchFamily="34" charset="0"/>
              <a:cs typeface="Calibri" panose="020F0502020204030204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564737" y="3177540"/>
            <a:ext cx="0" cy="5257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34440" y="385191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rgbClr val="FF0000"/>
                </a:solidFill>
              </a:rPr>
              <a:t>2012</a:t>
            </a:r>
            <a:endParaRPr lang="en-IN">
              <a:solidFill>
                <a:srgbClr val="FF0000"/>
              </a:solidFill>
            </a:endParaRPr>
          </a:p>
        </p:txBody>
      </p:sp>
      <p:sp>
        <p:nvSpPr>
          <p:cNvPr id="19" name="Rectangle: Rounded Corners 18"/>
          <p:cNvSpPr/>
          <p:nvPr/>
        </p:nvSpPr>
        <p:spPr>
          <a:xfrm>
            <a:off x="137160" y="4229100"/>
            <a:ext cx="2971800" cy="2057400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Netflix Sans Black"/>
              </a:rPr>
              <a:t>Lilyhammer</a:t>
            </a:r>
            <a:r>
              <a:rPr lang="en-US" sz="16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Netflix Sans Black"/>
              </a:rPr>
              <a:t>, Netflix's first original TV series is  premiered. Netflix ventures into stand-up specials with 'Bill Burr: You People Are All the Same.'</a:t>
            </a:r>
            <a:endParaRPr lang="en-IN" sz="1600" dirty="0">
              <a:solidFill>
                <a:schemeClr val="bg1">
                  <a:lumMod val="95000"/>
                  <a:lumOff val="5000"/>
                </a:schemeClr>
              </a:solidFill>
              <a:latin typeface="Netflix Sans Black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617720" y="3703320"/>
            <a:ext cx="6929" cy="5987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267200" y="328422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rgbClr val="FF0000"/>
                </a:solidFill>
              </a:rPr>
              <a:t>2013</a:t>
            </a:r>
            <a:endParaRPr lang="en-IN">
              <a:solidFill>
                <a:srgbClr val="FF0000"/>
              </a:solidFill>
            </a:endParaRPr>
          </a:p>
        </p:txBody>
      </p:sp>
      <p:sp>
        <p:nvSpPr>
          <p:cNvPr id="29" name="Rectangle: Rounded Corners 28"/>
          <p:cNvSpPr/>
          <p:nvPr/>
        </p:nvSpPr>
        <p:spPr>
          <a:xfrm>
            <a:off x="2937510" y="1249680"/>
            <a:ext cx="3044190" cy="1965960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>
                    <a:lumMod val="95000"/>
                    <a:lumOff val="5000"/>
                  </a:schemeClr>
                </a:solidFill>
                <a:latin typeface="Netflix Sans Black"/>
              </a:rPr>
              <a:t>'House of Cards,' 'Hemlock Grove,' 'Arrested Development,' and 'Orange Is the New Black' kickstart Netflix's original series. 'House of Cards’ received 3 Emmy awards. New features, Profiles and My List, debut on the platform.</a:t>
            </a:r>
            <a:endParaRPr lang="en-IN" sz="1500" dirty="0">
              <a:solidFill>
                <a:schemeClr val="bg1">
                  <a:lumMod val="95000"/>
                  <a:lumOff val="5000"/>
                </a:schemeClr>
              </a:solidFill>
              <a:latin typeface="Netflix Sans Black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7502343" y="2977686"/>
            <a:ext cx="0" cy="7408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0587990" y="3707130"/>
            <a:ext cx="6929" cy="5987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/>
          <p:cNvSpPr/>
          <p:nvPr/>
        </p:nvSpPr>
        <p:spPr>
          <a:xfrm>
            <a:off x="6174530" y="4101342"/>
            <a:ext cx="2927560" cy="2219448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95000"/>
                    <a:lumOff val="5000"/>
                  </a:schemeClr>
                </a:solidFill>
                <a:latin typeface="Netflix Sans Black"/>
              </a:rPr>
              <a:t>T mobile collaborated with Netflix creating a win-win scenario. </a:t>
            </a:r>
            <a:r>
              <a:rPr lang="en-US" sz="1500" dirty="0">
                <a:solidFill>
                  <a:schemeClr val="bg1">
                    <a:lumMod val="95000"/>
                    <a:lumOff val="5000"/>
                  </a:schemeClr>
                </a:solidFill>
                <a:latin typeface="Netflix Sans Black"/>
              </a:rPr>
              <a:t>Netflix expands to 130 new countries. The Download feature is added for offline and on-the-go viewing. Membership hits 100 million members globally. </a:t>
            </a:r>
            <a:endParaRPr lang="en-IN" sz="1500" dirty="0">
              <a:solidFill>
                <a:schemeClr val="bg1">
                  <a:lumMod val="95000"/>
                  <a:lumOff val="5000"/>
                </a:schemeClr>
              </a:solidFill>
              <a:latin typeface="Netflix Sans Black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957060" y="3768090"/>
            <a:ext cx="138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solidFill>
                  <a:srgbClr val="FF0000"/>
                </a:solidFill>
              </a:rPr>
              <a:t>2016-2017</a:t>
            </a:r>
            <a:endParaRPr lang="en-IN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955530" y="3257550"/>
            <a:ext cx="1481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2020-current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7" name="Rectangle: Rounded Corners 46"/>
          <p:cNvSpPr/>
          <p:nvPr/>
        </p:nvSpPr>
        <p:spPr>
          <a:xfrm>
            <a:off x="9033510" y="1230630"/>
            <a:ext cx="2884170" cy="1965960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500" dirty="0">
                <a:solidFill>
                  <a:schemeClr val="bg1">
                    <a:lumMod val="95000"/>
                    <a:lumOff val="5000"/>
                  </a:schemeClr>
                </a:solidFill>
                <a:latin typeface="Netflix Sans Black"/>
              </a:rPr>
              <a:t>Top 10 lists debut, allowing members to see what’s popular for the first time. Netflix is the most-nominated studio. Membership surpasses 200 million. Netflix launches mobile games. Today Netflix is in 190 countries and 64+ languages</a:t>
            </a:r>
            <a:endParaRPr lang="en-US" sz="1500" dirty="0">
              <a:solidFill>
                <a:schemeClr val="bg1">
                  <a:lumMod val="95000"/>
                  <a:lumOff val="5000"/>
                </a:schemeClr>
              </a:solidFill>
              <a:latin typeface="Netflix Sans Black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630" y="1110553"/>
            <a:ext cx="2165700" cy="20784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" r="1854"/>
          <a:stretch>
            <a:fillRect/>
          </a:stretch>
        </p:blipFill>
        <p:spPr>
          <a:xfrm>
            <a:off x="6297931" y="1295341"/>
            <a:ext cx="2434590" cy="16421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5037" y="4363020"/>
            <a:ext cx="2414629" cy="1512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16628" y="4339364"/>
            <a:ext cx="2454610" cy="1618358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114300" y="4819056"/>
            <a:ext cx="12057530" cy="2082800"/>
          </a:xfrm>
          <a:prstGeom prst="rect">
            <a:avLst/>
          </a:prstGeom>
          <a:solidFill>
            <a:srgbClr val="E7E6E6">
              <a:lumMod val="1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tflix Sans Black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56218"/>
            <a:ext cx="12192000" cy="4775200"/>
          </a:xfrm>
          <a:prstGeom prst="rect">
            <a:avLst/>
          </a:prstGeom>
          <a:gradFill>
            <a:gsLst>
              <a:gs pos="0">
                <a:srgbClr val="44546A">
                  <a:lumMod val="50000"/>
                  <a:alpha val="10000"/>
                </a:srgbClr>
              </a:gs>
              <a:gs pos="99000">
                <a:srgbClr val="E7E6E6">
                  <a:lumMod val="10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tflix Sans Black"/>
            </a:endParaRPr>
          </a:p>
        </p:txBody>
      </p:sp>
      <p:sp>
        <p:nvSpPr>
          <p:cNvPr id="4" name="Rectangle: Rounded Corners 3"/>
          <p:cNvSpPr/>
          <p:nvPr/>
        </p:nvSpPr>
        <p:spPr>
          <a:xfrm>
            <a:off x="461130" y="2176856"/>
            <a:ext cx="4748857" cy="936190"/>
          </a:xfrm>
          <a:prstGeom prst="roundRect">
            <a:avLst>
              <a:gd name="adj" fmla="val 8060"/>
            </a:avLst>
          </a:prstGeom>
          <a:solidFill>
            <a:srgbClr val="E7E6E6">
              <a:lumMod val="25000"/>
              <a:alpha val="3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152400" dist="88900" dir="5400000" algn="t" rotWithShape="0">
              <a:prstClr val="black">
                <a:alpha val="4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tflix Sans Black"/>
            </a:endParaRPr>
          </a:p>
        </p:txBody>
      </p:sp>
      <p:sp>
        <p:nvSpPr>
          <p:cNvPr id="5" name="Rectangle: Rounded Corners 4"/>
          <p:cNvSpPr/>
          <p:nvPr/>
        </p:nvSpPr>
        <p:spPr>
          <a:xfrm>
            <a:off x="6175191" y="2217197"/>
            <a:ext cx="4748857" cy="936190"/>
          </a:xfrm>
          <a:prstGeom prst="roundRect">
            <a:avLst>
              <a:gd name="adj" fmla="val 8060"/>
            </a:avLst>
          </a:prstGeom>
          <a:solidFill>
            <a:srgbClr val="E7E6E6">
              <a:lumMod val="25000"/>
              <a:alpha val="3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101600" dist="63500" dir="5400000" algn="t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tflix Sans Black"/>
            </a:endParaRPr>
          </a:p>
        </p:txBody>
      </p:sp>
      <p:sp>
        <p:nvSpPr>
          <p:cNvPr id="6" name="Rectangle: Rounded Corners 5"/>
          <p:cNvSpPr/>
          <p:nvPr/>
        </p:nvSpPr>
        <p:spPr>
          <a:xfrm>
            <a:off x="472336" y="3220328"/>
            <a:ext cx="4748857" cy="936190"/>
          </a:xfrm>
          <a:prstGeom prst="roundRect">
            <a:avLst>
              <a:gd name="adj" fmla="val 8060"/>
            </a:avLst>
          </a:prstGeom>
          <a:solidFill>
            <a:srgbClr val="E7E6E6">
              <a:lumMod val="25000"/>
              <a:alpha val="3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101600" dist="63500" dir="5400000" algn="t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tflix Sans Black"/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6175191" y="3448928"/>
            <a:ext cx="4748857" cy="936190"/>
          </a:xfrm>
          <a:prstGeom prst="roundRect">
            <a:avLst>
              <a:gd name="adj" fmla="val 8060"/>
            </a:avLst>
          </a:prstGeom>
          <a:solidFill>
            <a:srgbClr val="E7E6E6">
              <a:lumMod val="25000"/>
              <a:alpha val="3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101600" dist="63500" dir="5400000" algn="t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tflix Sans Blac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31973" y="2557883"/>
            <a:ext cx="2843759" cy="350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IN" sz="1500">
                <a:solidFill>
                  <a:prstClr val="white">
                    <a:lumMod val="85000"/>
                  </a:prstClr>
                </a:solidFill>
                <a:latin typeface="Netflix Sans Black"/>
                <a:cs typeface="Times New Roman" panose="02020603050405020304"/>
              </a:rPr>
              <a:t>Renting out DVD's through post</a:t>
            </a:r>
            <a:endParaRPr lang="en-IN" sz="1500">
              <a:solidFill>
                <a:prstClr val="white">
                  <a:lumMod val="85000"/>
                </a:prstClr>
              </a:solidFill>
              <a:latin typeface="Netflix Sans Black"/>
              <a:cs typeface="Times New Roman" panose="020206030504050203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31973" y="2258858"/>
            <a:ext cx="2843759" cy="350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IN" sz="1500" b="1">
                <a:solidFill>
                  <a:prstClr val="white"/>
                </a:solidFill>
                <a:latin typeface="Netflix Sans Black"/>
                <a:ea typeface="Inter Light" panose="02000403000000020004" pitchFamily="50" charset="0"/>
                <a:cs typeface="Inter Light" panose="02000403000000020004" pitchFamily="50" charset="0"/>
              </a:rPr>
              <a:t>DVD Via Mail </a:t>
            </a:r>
            <a:endParaRPr lang="en-IN" sz="1500" b="1">
              <a:solidFill>
                <a:prstClr val="white"/>
              </a:solidFill>
              <a:latin typeface="Netflix Sans Black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45134" y="2283612"/>
            <a:ext cx="1094332" cy="230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>
              <a:lnSpc>
                <a:spcPct val="120000"/>
              </a:lnSpc>
            </a:pPr>
            <a:r>
              <a:rPr lang="en-IN" sz="800">
                <a:solidFill>
                  <a:prstClr val="white">
                    <a:lumMod val="85000"/>
                  </a:prstClr>
                </a:solidFill>
                <a:latin typeface="Netflix Sans Black"/>
                <a:ea typeface="Inter Light" panose="02000403000000020004" pitchFamily="50" charset="0"/>
                <a:cs typeface="Inter Light" panose="02000403000000020004" pitchFamily="50" charset="0"/>
              </a:rPr>
              <a:t>50 min</a:t>
            </a:r>
            <a:endParaRPr lang="en-IN" b="1">
              <a:solidFill>
                <a:prstClr val="white">
                  <a:lumMod val="85000"/>
                </a:prstClr>
              </a:solidFill>
              <a:latin typeface="Netflix Sans Black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16111" y="2602156"/>
            <a:ext cx="2986291" cy="36804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IN" sz="1600">
                <a:solidFill>
                  <a:prstClr val="white">
                    <a:lumMod val="85000"/>
                  </a:prstClr>
                </a:solidFill>
                <a:latin typeface="Netflix Sans Black"/>
                <a:ea typeface="Inter Light" panose="02000403000000020004" pitchFamily="50" charset="0"/>
                <a:cs typeface="Inter Light" panose="02000403000000020004" pitchFamily="50" charset="0"/>
              </a:rPr>
              <a:t>Multi-Device Compatibility</a:t>
            </a:r>
            <a:endParaRPr lang="en-IN" sz="1600">
              <a:solidFill>
                <a:prstClr val="white">
                  <a:lumMod val="85000"/>
                </a:prstClr>
              </a:solidFill>
              <a:latin typeface="Netflix Sans Black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05552" y="2240929"/>
            <a:ext cx="2843759" cy="350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IN" sz="1500" b="1">
                <a:solidFill>
                  <a:prstClr val="white"/>
                </a:solidFill>
                <a:latin typeface="Netflix Sans Black"/>
                <a:cs typeface="Times New Roman" panose="02020603050405020304"/>
              </a:rPr>
              <a:t>Netflix Application</a:t>
            </a:r>
            <a:endParaRPr lang="en-IN" sz="1500" b="1">
              <a:solidFill>
                <a:prstClr val="white"/>
              </a:solidFill>
              <a:latin typeface="Netflix Sans Black"/>
              <a:cs typeface="Times New Roman" panose="0202060305040502030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18713" y="2379983"/>
            <a:ext cx="1094332" cy="230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>
              <a:lnSpc>
                <a:spcPct val="120000"/>
              </a:lnSpc>
            </a:pPr>
            <a:r>
              <a:rPr lang="en-IN" sz="800">
                <a:solidFill>
                  <a:prstClr val="white">
                    <a:lumMod val="85000"/>
                  </a:prstClr>
                </a:solidFill>
                <a:latin typeface="Netflix Sans Black"/>
                <a:ea typeface="Inter Light" panose="02000403000000020004" pitchFamily="50" charset="0"/>
                <a:cs typeface="Inter Light" panose="02000403000000020004" pitchFamily="50" charset="0"/>
              </a:rPr>
              <a:t>54 min</a:t>
            </a:r>
            <a:endParaRPr lang="en-IN" b="1">
              <a:solidFill>
                <a:prstClr val="white">
                  <a:lumMod val="85000"/>
                </a:prstClr>
              </a:solidFill>
              <a:latin typeface="Netflix Sans Black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75944" y="3448118"/>
            <a:ext cx="2843759" cy="6221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US" sz="1500">
                <a:solidFill>
                  <a:prstClr val="white">
                    <a:lumMod val="85000"/>
                  </a:prstClr>
                </a:solidFill>
                <a:latin typeface="Netflix Sans Black"/>
                <a:cs typeface="Times New Roman" panose="02020603050405020304"/>
              </a:rPr>
              <a:t>Developed its own website and started online content </a:t>
            </a:r>
            <a:endParaRPr lang="en-US" sz="1500">
              <a:solidFill>
                <a:prstClr val="white">
                  <a:lumMod val="85000"/>
                </a:prstClr>
              </a:solidFill>
              <a:latin typeface="Netflix Sans Black"/>
              <a:cs typeface="Times New Roman" panose="0202060305040502030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64980" y="3105237"/>
            <a:ext cx="2986291" cy="350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US" sz="1500" b="1">
                <a:solidFill>
                  <a:prstClr val="white"/>
                </a:solidFill>
                <a:latin typeface="Netflix Sans Black"/>
                <a:cs typeface="Times New Roman" panose="02020603050405020304"/>
              </a:rPr>
              <a:t>Website &amp; Online Streaming </a:t>
            </a:r>
            <a:endParaRPr lang="en-US" sz="1500" b="1">
              <a:solidFill>
                <a:prstClr val="white"/>
              </a:solidFill>
              <a:latin typeface="Netflix Sans Black"/>
              <a:cs typeface="Times New Roman" panose="0202060305040502030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77899" y="3308318"/>
            <a:ext cx="1094332" cy="230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>
              <a:lnSpc>
                <a:spcPct val="120000"/>
              </a:lnSpc>
            </a:pPr>
            <a:r>
              <a:rPr lang="en-IN" sz="800">
                <a:solidFill>
                  <a:prstClr val="white">
                    <a:lumMod val="85000"/>
                  </a:prstClr>
                </a:solidFill>
                <a:latin typeface="Netflix Sans Black"/>
                <a:ea typeface="Inter Light" panose="02000403000000020004" pitchFamily="50" charset="0"/>
                <a:cs typeface="Inter Light" panose="02000403000000020004" pitchFamily="50" charset="0"/>
              </a:rPr>
              <a:t>60 min</a:t>
            </a:r>
            <a:endParaRPr lang="en-IN" b="1">
              <a:solidFill>
                <a:prstClr val="white">
                  <a:lumMod val="85000"/>
                </a:prstClr>
              </a:solidFill>
              <a:latin typeface="Netflix Sans Black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05552" y="3768158"/>
            <a:ext cx="2843759" cy="350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US" sz="1500">
                <a:solidFill>
                  <a:prstClr val="white">
                    <a:lumMod val="85000"/>
                  </a:prstClr>
                </a:solidFill>
                <a:latin typeface="Netflix Sans Black"/>
              </a:rPr>
              <a:t>Interactive Games for users </a:t>
            </a:r>
            <a:endParaRPr lang="en-US" sz="1500">
              <a:solidFill>
                <a:prstClr val="white">
                  <a:lumMod val="85000"/>
                </a:prstClr>
              </a:solidFill>
              <a:latin typeface="Netflix Sans Black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05552" y="3446273"/>
            <a:ext cx="2843759" cy="350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IN" sz="1500" b="1">
                <a:solidFill>
                  <a:prstClr val="white"/>
                </a:solidFill>
                <a:latin typeface="Netflix Sans Black"/>
                <a:ea typeface="Inter Light" panose="02000403000000020004" pitchFamily="50" charset="0"/>
                <a:cs typeface="Inter Light" panose="02000403000000020004" pitchFamily="50" charset="0"/>
              </a:rPr>
              <a:t>Games </a:t>
            </a:r>
            <a:endParaRPr lang="en-IN" sz="1500" b="1">
              <a:solidFill>
                <a:prstClr val="white"/>
              </a:solidFill>
              <a:latin typeface="Netflix Sans Black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718713" y="3516747"/>
            <a:ext cx="1094332" cy="230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>
              <a:lnSpc>
                <a:spcPct val="120000"/>
              </a:lnSpc>
            </a:pPr>
            <a:r>
              <a:rPr lang="en-IN" sz="800">
                <a:solidFill>
                  <a:prstClr val="white">
                    <a:lumMod val="85000"/>
                  </a:prstClr>
                </a:solidFill>
                <a:latin typeface="Netflix Sans Black"/>
                <a:ea typeface="Inter Light" panose="02000403000000020004" pitchFamily="50" charset="0"/>
                <a:cs typeface="Inter Light" panose="02000403000000020004" pitchFamily="50" charset="0"/>
              </a:rPr>
              <a:t>48 min</a:t>
            </a:r>
            <a:endParaRPr lang="en-IN" b="1">
              <a:solidFill>
                <a:prstClr val="white">
                  <a:lumMod val="85000"/>
                </a:prstClr>
              </a:solidFill>
              <a:latin typeface="Netflix Sans Black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2485" y="1869389"/>
            <a:ext cx="702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IN" sz="1100" b="1">
                <a:solidFill>
                  <a:prstClr val="white"/>
                </a:solidFill>
                <a:latin typeface="Netflix Sans Black"/>
                <a:ea typeface="Inter" panose="02000503000000020004" pitchFamily="50" charset="0"/>
                <a:cs typeface="Inter" panose="02000503000000020004" pitchFamily="50" charset="0"/>
              </a:rPr>
              <a:t>Season 1</a:t>
            </a:r>
            <a:endParaRPr lang="en-IN" sz="3200" b="1">
              <a:solidFill>
                <a:prstClr val="white"/>
              </a:solidFill>
              <a:latin typeface="Netflix Sans Black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21" name="Freeform 97"/>
          <p:cNvSpPr>
            <a:spLocks noChangeArrowheads="1"/>
          </p:cNvSpPr>
          <p:nvPr/>
        </p:nvSpPr>
        <p:spPr bwMode="auto">
          <a:xfrm rot="5400000">
            <a:off x="1611602" y="3938056"/>
            <a:ext cx="81916" cy="103859"/>
          </a:xfrm>
          <a:custGeom>
            <a:avLst/>
            <a:gdLst>
              <a:gd name="T0" fmla="*/ 240 w 249"/>
              <a:gd name="T1" fmla="*/ 141 h 311"/>
              <a:gd name="T2" fmla="*/ 240 w 249"/>
              <a:gd name="T3" fmla="*/ 141 h 311"/>
              <a:gd name="T4" fmla="*/ 27 w 249"/>
              <a:gd name="T5" fmla="*/ 9 h 311"/>
              <a:gd name="T6" fmla="*/ 0 w 249"/>
              <a:gd name="T7" fmla="*/ 26 h 311"/>
              <a:gd name="T8" fmla="*/ 0 w 249"/>
              <a:gd name="T9" fmla="*/ 283 h 311"/>
              <a:gd name="T10" fmla="*/ 27 w 249"/>
              <a:gd name="T11" fmla="*/ 301 h 311"/>
              <a:gd name="T12" fmla="*/ 240 w 249"/>
              <a:gd name="T13" fmla="*/ 168 h 311"/>
              <a:gd name="T14" fmla="*/ 248 w 249"/>
              <a:gd name="T15" fmla="*/ 150 h 311"/>
              <a:gd name="T16" fmla="*/ 240 w 249"/>
              <a:gd name="T17" fmla="*/ 141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9" h="311">
                <a:moveTo>
                  <a:pt x="240" y="141"/>
                </a:moveTo>
                <a:lnTo>
                  <a:pt x="240" y="141"/>
                </a:lnTo>
                <a:cubicBezTo>
                  <a:pt x="27" y="9"/>
                  <a:pt x="27" y="9"/>
                  <a:pt x="27" y="9"/>
                </a:cubicBezTo>
                <a:cubicBezTo>
                  <a:pt x="9" y="0"/>
                  <a:pt x="0" y="9"/>
                  <a:pt x="0" y="2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1"/>
                  <a:pt x="9" y="310"/>
                  <a:pt x="27" y="301"/>
                </a:cubicBezTo>
                <a:cubicBezTo>
                  <a:pt x="240" y="168"/>
                  <a:pt x="240" y="168"/>
                  <a:pt x="240" y="168"/>
                </a:cubicBezTo>
                <a:cubicBezTo>
                  <a:pt x="240" y="168"/>
                  <a:pt x="248" y="159"/>
                  <a:pt x="248" y="150"/>
                </a:cubicBezTo>
                <a:lnTo>
                  <a:pt x="240" y="141"/>
                </a:lnTo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etflix Sans Black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0933" y="612332"/>
            <a:ext cx="2539670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defTabSz="914400"/>
            <a:r>
              <a:rPr lang="en-IN" sz="3200" b="1" spc="300">
                <a:solidFill>
                  <a:srgbClr val="FF0000"/>
                </a:solidFill>
                <a:latin typeface="Netflix Sans Black"/>
                <a:ea typeface="Inter" panose="02000503000000020004" pitchFamily="50" charset="0"/>
                <a:cs typeface="Inter" panose="02000503000000020004" pitchFamily="50" charset="0"/>
              </a:rPr>
              <a:t>Innovation </a:t>
            </a:r>
            <a:endParaRPr lang="en-IN" sz="3200" b="1" spc="300">
              <a:solidFill>
                <a:srgbClr val="FF0000"/>
              </a:solidFill>
              <a:latin typeface="Netflix Sans Black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07160" y="1094361"/>
            <a:ext cx="1222875" cy="261610"/>
            <a:chOff x="841426" y="2624453"/>
            <a:chExt cx="1222875" cy="261610"/>
          </a:xfrm>
        </p:grpSpPr>
        <p:sp>
          <p:nvSpPr>
            <p:cNvPr id="24" name="TextBox 23"/>
            <p:cNvSpPr txBox="1"/>
            <p:nvPr/>
          </p:nvSpPr>
          <p:spPr>
            <a:xfrm>
              <a:off x="841426" y="2624453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100" b="1">
                  <a:solidFill>
                    <a:prstClr val="white"/>
                  </a:solidFill>
                  <a:latin typeface="Netflix Sans Black"/>
                  <a:ea typeface="Inter" panose="02000503000000020004" pitchFamily="50" charset="0"/>
                  <a:cs typeface="Inter" panose="02000503000000020004" pitchFamily="50" charset="0"/>
                </a:rPr>
                <a:t>2020</a:t>
              </a:r>
              <a:endParaRPr lang="en-IN" sz="3200" b="1">
                <a:solidFill>
                  <a:prstClr val="white"/>
                </a:solidFill>
                <a:latin typeface="Netflix Sans Black"/>
                <a:ea typeface="Inter" panose="02000503000000020004" pitchFamily="50" charset="0"/>
                <a:cs typeface="Inter" panose="02000503000000020004" pitchFamily="50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466060" y="2624453"/>
              <a:ext cx="59824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100" b="1">
                  <a:solidFill>
                    <a:prstClr val="white"/>
                  </a:solidFill>
                  <a:latin typeface="Netflix Sans Black"/>
                  <a:ea typeface="Inter" panose="02000503000000020004" pitchFamily="50" charset="0"/>
                  <a:cs typeface="Inter" panose="02000503000000020004" pitchFamily="50" charset="0"/>
                </a:rPr>
                <a:t>English</a:t>
              </a:r>
              <a:endParaRPr lang="en-IN" sz="3200" b="1">
                <a:solidFill>
                  <a:prstClr val="white"/>
                </a:solidFill>
                <a:latin typeface="Netflix Sans Black"/>
                <a:ea typeface="Inter" panose="02000503000000020004" pitchFamily="50" charset="0"/>
                <a:cs typeface="Inter" panose="02000503000000020004" pitchFamily="50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309399" y="2624453"/>
              <a:ext cx="2519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100" b="1">
                  <a:solidFill>
                    <a:prstClr val="white"/>
                  </a:solidFill>
                  <a:latin typeface="Netflix Sans Black"/>
                  <a:ea typeface="Inter" panose="02000503000000020004" pitchFamily="50" charset="0"/>
                  <a:cs typeface="Inter" panose="02000503000000020004" pitchFamily="50" charset="0"/>
                </a:rPr>
                <a:t>|</a:t>
              </a:r>
              <a:endParaRPr lang="en-IN" sz="3200" b="1">
                <a:solidFill>
                  <a:prstClr val="white"/>
                </a:solidFill>
                <a:latin typeface="Netflix Sans Black"/>
                <a:ea typeface="Inter" panose="02000503000000020004" pitchFamily="50" charset="0"/>
                <a:cs typeface="Inter" panose="02000503000000020004" pitchFamily="50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75827" y="1434243"/>
            <a:ext cx="2412622" cy="351308"/>
            <a:chOff x="893688" y="3984590"/>
            <a:chExt cx="2412622" cy="351308"/>
          </a:xfrm>
        </p:grpSpPr>
        <p:sp>
          <p:nvSpPr>
            <p:cNvPr id="30" name="Oval 29"/>
            <p:cNvSpPr/>
            <p:nvPr/>
          </p:nvSpPr>
          <p:spPr>
            <a:xfrm>
              <a:off x="893688" y="3984590"/>
              <a:ext cx="351308" cy="351308"/>
            </a:xfrm>
            <a:prstGeom prst="ellipse">
              <a:avLst/>
            </a:prstGeom>
            <a:noFill/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tflix Sans Black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1410543" y="3984590"/>
              <a:ext cx="351308" cy="351308"/>
            </a:xfrm>
            <a:prstGeom prst="ellipse">
              <a:avLst/>
            </a:prstGeom>
            <a:noFill/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tflix Sans Black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1927398" y="3984590"/>
              <a:ext cx="351308" cy="351308"/>
            </a:xfrm>
            <a:prstGeom prst="ellipse">
              <a:avLst/>
            </a:prstGeom>
            <a:noFill/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tflix Sans Black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2444253" y="3984590"/>
              <a:ext cx="351308" cy="351308"/>
            </a:xfrm>
            <a:prstGeom prst="ellipse">
              <a:avLst/>
            </a:prstGeom>
            <a:noFill/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tflix Sans Black"/>
              </a:endParaRPr>
            </a:p>
          </p:txBody>
        </p:sp>
        <p:sp>
          <p:nvSpPr>
            <p:cNvPr id="34" name="Freeform 1"/>
            <p:cNvSpPr>
              <a:spLocks noChangeArrowheads="1"/>
            </p:cNvSpPr>
            <p:nvPr/>
          </p:nvSpPr>
          <p:spPr bwMode="auto">
            <a:xfrm>
              <a:off x="1529714" y="4114947"/>
              <a:ext cx="112966" cy="90595"/>
            </a:xfrm>
            <a:custGeom>
              <a:avLst/>
              <a:gdLst>
                <a:gd name="T0" fmla="*/ 399 w 444"/>
                <a:gd name="T1" fmla="*/ 36 h 356"/>
                <a:gd name="T2" fmla="*/ 399 w 444"/>
                <a:gd name="T3" fmla="*/ 36 h 356"/>
                <a:gd name="T4" fmla="*/ 248 w 444"/>
                <a:gd name="T5" fmla="*/ 36 h 356"/>
                <a:gd name="T6" fmla="*/ 221 w 444"/>
                <a:gd name="T7" fmla="*/ 62 h 356"/>
                <a:gd name="T8" fmla="*/ 195 w 444"/>
                <a:gd name="T9" fmla="*/ 36 h 356"/>
                <a:gd name="T10" fmla="*/ 45 w 444"/>
                <a:gd name="T11" fmla="*/ 36 h 356"/>
                <a:gd name="T12" fmla="*/ 45 w 444"/>
                <a:gd name="T13" fmla="*/ 186 h 356"/>
                <a:gd name="T14" fmla="*/ 221 w 444"/>
                <a:gd name="T15" fmla="*/ 355 h 356"/>
                <a:gd name="T16" fmla="*/ 399 w 444"/>
                <a:gd name="T17" fmla="*/ 186 h 356"/>
                <a:gd name="T18" fmla="*/ 399 w 444"/>
                <a:gd name="T19" fmla="*/ 3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4" h="356">
                  <a:moveTo>
                    <a:pt x="399" y="36"/>
                  </a:moveTo>
                  <a:lnTo>
                    <a:pt x="399" y="36"/>
                  </a:lnTo>
                  <a:cubicBezTo>
                    <a:pt x="355" y="0"/>
                    <a:pt x="293" y="0"/>
                    <a:pt x="248" y="36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195" y="36"/>
                    <a:pt x="195" y="36"/>
                    <a:pt x="195" y="36"/>
                  </a:cubicBezTo>
                  <a:cubicBezTo>
                    <a:pt x="151" y="0"/>
                    <a:pt x="89" y="0"/>
                    <a:pt x="45" y="36"/>
                  </a:cubicBezTo>
                  <a:cubicBezTo>
                    <a:pt x="0" y="80"/>
                    <a:pt x="0" y="151"/>
                    <a:pt x="45" y="186"/>
                  </a:cubicBezTo>
                  <a:cubicBezTo>
                    <a:pt x="221" y="355"/>
                    <a:pt x="221" y="355"/>
                    <a:pt x="221" y="355"/>
                  </a:cubicBezTo>
                  <a:cubicBezTo>
                    <a:pt x="399" y="186"/>
                    <a:pt x="399" y="186"/>
                    <a:pt x="399" y="186"/>
                  </a:cubicBezTo>
                  <a:cubicBezTo>
                    <a:pt x="443" y="151"/>
                    <a:pt x="443" y="80"/>
                    <a:pt x="399" y="36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tflix Sans Black"/>
              </a:endParaRPr>
            </a:p>
          </p:txBody>
        </p:sp>
        <p:sp>
          <p:nvSpPr>
            <p:cNvPr id="35" name="Freeform 46"/>
            <p:cNvSpPr>
              <a:spLocks noChangeArrowheads="1"/>
            </p:cNvSpPr>
            <p:nvPr/>
          </p:nvSpPr>
          <p:spPr bwMode="auto">
            <a:xfrm>
              <a:off x="2044333" y="4104321"/>
              <a:ext cx="117439" cy="111847"/>
            </a:xfrm>
            <a:custGeom>
              <a:avLst/>
              <a:gdLst>
                <a:gd name="T0" fmla="*/ 363 w 461"/>
                <a:gd name="T1" fmla="*/ 336 h 443"/>
                <a:gd name="T2" fmla="*/ 363 w 461"/>
                <a:gd name="T3" fmla="*/ 336 h 443"/>
                <a:gd name="T4" fmla="*/ 284 w 461"/>
                <a:gd name="T5" fmla="*/ 248 h 443"/>
                <a:gd name="T6" fmla="*/ 310 w 461"/>
                <a:gd name="T7" fmla="*/ 195 h 443"/>
                <a:gd name="T8" fmla="*/ 328 w 461"/>
                <a:gd name="T9" fmla="*/ 151 h 443"/>
                <a:gd name="T10" fmla="*/ 319 w 461"/>
                <a:gd name="T11" fmla="*/ 132 h 443"/>
                <a:gd name="T12" fmla="*/ 328 w 461"/>
                <a:gd name="T13" fmla="*/ 88 h 443"/>
                <a:gd name="T14" fmla="*/ 230 w 461"/>
                <a:gd name="T15" fmla="*/ 0 h 443"/>
                <a:gd name="T16" fmla="*/ 132 w 461"/>
                <a:gd name="T17" fmla="*/ 88 h 443"/>
                <a:gd name="T18" fmla="*/ 141 w 461"/>
                <a:gd name="T19" fmla="*/ 132 h 443"/>
                <a:gd name="T20" fmla="*/ 132 w 461"/>
                <a:gd name="T21" fmla="*/ 151 h 443"/>
                <a:gd name="T22" fmla="*/ 150 w 461"/>
                <a:gd name="T23" fmla="*/ 195 h 443"/>
                <a:gd name="T24" fmla="*/ 177 w 461"/>
                <a:gd name="T25" fmla="*/ 248 h 443"/>
                <a:gd name="T26" fmla="*/ 97 w 461"/>
                <a:gd name="T27" fmla="*/ 336 h 443"/>
                <a:gd name="T28" fmla="*/ 0 w 461"/>
                <a:gd name="T29" fmla="*/ 398 h 443"/>
                <a:gd name="T30" fmla="*/ 0 w 461"/>
                <a:gd name="T31" fmla="*/ 442 h 443"/>
                <a:gd name="T32" fmla="*/ 230 w 461"/>
                <a:gd name="T33" fmla="*/ 442 h 443"/>
                <a:gd name="T34" fmla="*/ 460 w 461"/>
                <a:gd name="T35" fmla="*/ 442 h 443"/>
                <a:gd name="T36" fmla="*/ 460 w 461"/>
                <a:gd name="T37" fmla="*/ 398 h 443"/>
                <a:gd name="T38" fmla="*/ 363 w 461"/>
                <a:gd name="T39" fmla="*/ 336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61" h="443">
                  <a:moveTo>
                    <a:pt x="363" y="336"/>
                  </a:moveTo>
                  <a:lnTo>
                    <a:pt x="363" y="336"/>
                  </a:lnTo>
                  <a:cubicBezTo>
                    <a:pt x="301" y="310"/>
                    <a:pt x="284" y="292"/>
                    <a:pt x="284" y="248"/>
                  </a:cubicBezTo>
                  <a:cubicBezTo>
                    <a:pt x="284" y="230"/>
                    <a:pt x="301" y="239"/>
                    <a:pt x="310" y="195"/>
                  </a:cubicBezTo>
                  <a:cubicBezTo>
                    <a:pt x="310" y="176"/>
                    <a:pt x="328" y="195"/>
                    <a:pt x="328" y="151"/>
                  </a:cubicBezTo>
                  <a:cubicBezTo>
                    <a:pt x="328" y="132"/>
                    <a:pt x="319" y="132"/>
                    <a:pt x="319" y="132"/>
                  </a:cubicBezTo>
                  <a:cubicBezTo>
                    <a:pt x="319" y="132"/>
                    <a:pt x="328" y="106"/>
                    <a:pt x="328" y="88"/>
                  </a:cubicBezTo>
                  <a:cubicBezTo>
                    <a:pt x="328" y="61"/>
                    <a:pt x="319" y="0"/>
                    <a:pt x="230" y="0"/>
                  </a:cubicBezTo>
                  <a:cubicBezTo>
                    <a:pt x="141" y="0"/>
                    <a:pt x="132" y="61"/>
                    <a:pt x="132" y="88"/>
                  </a:cubicBezTo>
                  <a:cubicBezTo>
                    <a:pt x="132" y="106"/>
                    <a:pt x="141" y="132"/>
                    <a:pt x="141" y="132"/>
                  </a:cubicBezTo>
                  <a:cubicBezTo>
                    <a:pt x="141" y="132"/>
                    <a:pt x="132" y="132"/>
                    <a:pt x="132" y="151"/>
                  </a:cubicBezTo>
                  <a:cubicBezTo>
                    <a:pt x="132" y="195"/>
                    <a:pt x="150" y="176"/>
                    <a:pt x="150" y="195"/>
                  </a:cubicBezTo>
                  <a:cubicBezTo>
                    <a:pt x="159" y="239"/>
                    <a:pt x="177" y="230"/>
                    <a:pt x="177" y="248"/>
                  </a:cubicBezTo>
                  <a:cubicBezTo>
                    <a:pt x="177" y="292"/>
                    <a:pt x="159" y="310"/>
                    <a:pt x="97" y="336"/>
                  </a:cubicBezTo>
                  <a:cubicBezTo>
                    <a:pt x="35" y="354"/>
                    <a:pt x="0" y="380"/>
                    <a:pt x="0" y="398"/>
                  </a:cubicBezTo>
                  <a:cubicBezTo>
                    <a:pt x="0" y="407"/>
                    <a:pt x="0" y="442"/>
                    <a:pt x="0" y="442"/>
                  </a:cubicBezTo>
                  <a:cubicBezTo>
                    <a:pt x="230" y="442"/>
                    <a:pt x="230" y="442"/>
                    <a:pt x="230" y="442"/>
                  </a:cubicBezTo>
                  <a:cubicBezTo>
                    <a:pt x="460" y="442"/>
                    <a:pt x="460" y="442"/>
                    <a:pt x="460" y="442"/>
                  </a:cubicBezTo>
                  <a:cubicBezTo>
                    <a:pt x="460" y="442"/>
                    <a:pt x="460" y="407"/>
                    <a:pt x="460" y="398"/>
                  </a:cubicBezTo>
                  <a:cubicBezTo>
                    <a:pt x="460" y="380"/>
                    <a:pt x="425" y="354"/>
                    <a:pt x="363" y="336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tflix Sans Black"/>
              </a:endParaRPr>
            </a:p>
          </p:txBody>
        </p:sp>
        <p:sp>
          <p:nvSpPr>
            <p:cNvPr id="36" name="Freeform 97"/>
            <p:cNvSpPr>
              <a:spLocks noChangeArrowheads="1"/>
            </p:cNvSpPr>
            <p:nvPr/>
          </p:nvSpPr>
          <p:spPr bwMode="auto">
            <a:xfrm>
              <a:off x="1028384" y="4108315"/>
              <a:ext cx="81916" cy="103859"/>
            </a:xfrm>
            <a:custGeom>
              <a:avLst/>
              <a:gdLst>
                <a:gd name="T0" fmla="*/ 240 w 249"/>
                <a:gd name="T1" fmla="*/ 141 h 311"/>
                <a:gd name="T2" fmla="*/ 240 w 249"/>
                <a:gd name="T3" fmla="*/ 141 h 311"/>
                <a:gd name="T4" fmla="*/ 27 w 249"/>
                <a:gd name="T5" fmla="*/ 9 h 311"/>
                <a:gd name="T6" fmla="*/ 0 w 249"/>
                <a:gd name="T7" fmla="*/ 26 h 311"/>
                <a:gd name="T8" fmla="*/ 0 w 249"/>
                <a:gd name="T9" fmla="*/ 283 h 311"/>
                <a:gd name="T10" fmla="*/ 27 w 249"/>
                <a:gd name="T11" fmla="*/ 301 h 311"/>
                <a:gd name="T12" fmla="*/ 240 w 249"/>
                <a:gd name="T13" fmla="*/ 168 h 311"/>
                <a:gd name="T14" fmla="*/ 248 w 249"/>
                <a:gd name="T15" fmla="*/ 150 h 311"/>
                <a:gd name="T16" fmla="*/ 240 w 249"/>
                <a:gd name="T17" fmla="*/ 141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9" h="311">
                  <a:moveTo>
                    <a:pt x="240" y="141"/>
                  </a:moveTo>
                  <a:lnTo>
                    <a:pt x="240" y="141"/>
                  </a:lnTo>
                  <a:cubicBezTo>
                    <a:pt x="27" y="9"/>
                    <a:pt x="27" y="9"/>
                    <a:pt x="27" y="9"/>
                  </a:cubicBezTo>
                  <a:cubicBezTo>
                    <a:pt x="9" y="0"/>
                    <a:pt x="0" y="9"/>
                    <a:pt x="0" y="26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301"/>
                    <a:pt x="9" y="310"/>
                    <a:pt x="27" y="301"/>
                  </a:cubicBezTo>
                  <a:cubicBezTo>
                    <a:pt x="240" y="168"/>
                    <a:pt x="240" y="168"/>
                    <a:pt x="240" y="168"/>
                  </a:cubicBezTo>
                  <a:cubicBezTo>
                    <a:pt x="240" y="168"/>
                    <a:pt x="248" y="159"/>
                    <a:pt x="248" y="150"/>
                  </a:cubicBezTo>
                  <a:lnTo>
                    <a:pt x="240" y="141"/>
                  </a:ln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tflix Sans Black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2955002" y="3984590"/>
              <a:ext cx="351308" cy="351308"/>
            </a:xfrm>
            <a:prstGeom prst="ellipse">
              <a:avLst/>
            </a:prstGeom>
            <a:noFill/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tflix Sans Black"/>
              </a:endParaRPr>
            </a:p>
          </p:txBody>
        </p:sp>
        <p:sp>
          <p:nvSpPr>
            <p:cNvPr id="38" name="Freeform 7"/>
            <p:cNvSpPr>
              <a:spLocks noChangeArrowheads="1"/>
            </p:cNvSpPr>
            <p:nvPr/>
          </p:nvSpPr>
          <p:spPr bwMode="auto">
            <a:xfrm>
              <a:off x="3081444" y="4103762"/>
              <a:ext cx="98425" cy="112965"/>
            </a:xfrm>
            <a:custGeom>
              <a:avLst/>
              <a:gdLst>
                <a:gd name="T0" fmla="*/ 319 w 390"/>
                <a:gd name="T1" fmla="*/ 301 h 444"/>
                <a:gd name="T2" fmla="*/ 319 w 390"/>
                <a:gd name="T3" fmla="*/ 301 h 444"/>
                <a:gd name="T4" fmla="*/ 274 w 390"/>
                <a:gd name="T5" fmla="*/ 310 h 444"/>
                <a:gd name="T6" fmla="*/ 142 w 390"/>
                <a:gd name="T7" fmla="*/ 239 h 444"/>
                <a:gd name="T8" fmla="*/ 142 w 390"/>
                <a:gd name="T9" fmla="*/ 222 h 444"/>
                <a:gd name="T10" fmla="*/ 142 w 390"/>
                <a:gd name="T11" fmla="*/ 213 h 444"/>
                <a:gd name="T12" fmla="*/ 274 w 390"/>
                <a:gd name="T13" fmla="*/ 133 h 444"/>
                <a:gd name="T14" fmla="*/ 319 w 390"/>
                <a:gd name="T15" fmla="*/ 151 h 444"/>
                <a:gd name="T16" fmla="*/ 389 w 390"/>
                <a:gd name="T17" fmla="*/ 70 h 444"/>
                <a:gd name="T18" fmla="*/ 319 w 390"/>
                <a:gd name="T19" fmla="*/ 0 h 444"/>
                <a:gd name="T20" fmla="*/ 248 w 390"/>
                <a:gd name="T21" fmla="*/ 70 h 444"/>
                <a:gd name="T22" fmla="*/ 248 w 390"/>
                <a:gd name="T23" fmla="*/ 89 h 444"/>
                <a:gd name="T24" fmla="*/ 115 w 390"/>
                <a:gd name="T25" fmla="*/ 169 h 444"/>
                <a:gd name="T26" fmla="*/ 70 w 390"/>
                <a:gd name="T27" fmla="*/ 151 h 444"/>
                <a:gd name="T28" fmla="*/ 0 w 390"/>
                <a:gd name="T29" fmla="*/ 222 h 444"/>
                <a:gd name="T30" fmla="*/ 70 w 390"/>
                <a:gd name="T31" fmla="*/ 301 h 444"/>
                <a:gd name="T32" fmla="*/ 115 w 390"/>
                <a:gd name="T33" fmla="*/ 283 h 444"/>
                <a:gd name="T34" fmla="*/ 248 w 390"/>
                <a:gd name="T35" fmla="*/ 363 h 444"/>
                <a:gd name="T36" fmla="*/ 248 w 390"/>
                <a:gd name="T37" fmla="*/ 372 h 444"/>
                <a:gd name="T38" fmla="*/ 319 w 390"/>
                <a:gd name="T39" fmla="*/ 443 h 444"/>
                <a:gd name="T40" fmla="*/ 389 w 390"/>
                <a:gd name="T41" fmla="*/ 372 h 444"/>
                <a:gd name="T42" fmla="*/ 319 w 390"/>
                <a:gd name="T43" fmla="*/ 301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90" h="444">
                  <a:moveTo>
                    <a:pt x="319" y="301"/>
                  </a:moveTo>
                  <a:lnTo>
                    <a:pt x="319" y="301"/>
                  </a:lnTo>
                  <a:cubicBezTo>
                    <a:pt x="301" y="301"/>
                    <a:pt x="283" y="301"/>
                    <a:pt x="274" y="310"/>
                  </a:cubicBezTo>
                  <a:cubicBezTo>
                    <a:pt x="142" y="239"/>
                    <a:pt x="142" y="239"/>
                    <a:pt x="142" y="239"/>
                  </a:cubicBezTo>
                  <a:cubicBezTo>
                    <a:pt x="142" y="230"/>
                    <a:pt x="142" y="230"/>
                    <a:pt x="142" y="222"/>
                  </a:cubicBezTo>
                  <a:lnTo>
                    <a:pt x="142" y="213"/>
                  </a:lnTo>
                  <a:cubicBezTo>
                    <a:pt x="274" y="133"/>
                    <a:pt x="274" y="133"/>
                    <a:pt x="274" y="133"/>
                  </a:cubicBezTo>
                  <a:cubicBezTo>
                    <a:pt x="283" y="142"/>
                    <a:pt x="301" y="151"/>
                    <a:pt x="319" y="151"/>
                  </a:cubicBezTo>
                  <a:cubicBezTo>
                    <a:pt x="363" y="151"/>
                    <a:pt x="389" y="115"/>
                    <a:pt x="389" y="70"/>
                  </a:cubicBezTo>
                  <a:cubicBezTo>
                    <a:pt x="389" y="35"/>
                    <a:pt x="363" y="0"/>
                    <a:pt x="319" y="0"/>
                  </a:cubicBezTo>
                  <a:cubicBezTo>
                    <a:pt x="274" y="0"/>
                    <a:pt x="248" y="35"/>
                    <a:pt x="248" y="70"/>
                  </a:cubicBezTo>
                  <a:cubicBezTo>
                    <a:pt x="248" y="80"/>
                    <a:pt x="248" y="80"/>
                    <a:pt x="248" y="89"/>
                  </a:cubicBezTo>
                  <a:cubicBezTo>
                    <a:pt x="115" y="169"/>
                    <a:pt x="115" y="169"/>
                    <a:pt x="115" y="169"/>
                  </a:cubicBezTo>
                  <a:cubicBezTo>
                    <a:pt x="107" y="151"/>
                    <a:pt x="88" y="151"/>
                    <a:pt x="70" y="151"/>
                  </a:cubicBezTo>
                  <a:cubicBezTo>
                    <a:pt x="26" y="151"/>
                    <a:pt x="0" y="186"/>
                    <a:pt x="0" y="222"/>
                  </a:cubicBezTo>
                  <a:cubicBezTo>
                    <a:pt x="0" y="266"/>
                    <a:pt x="26" y="301"/>
                    <a:pt x="70" y="301"/>
                  </a:cubicBezTo>
                  <a:cubicBezTo>
                    <a:pt x="88" y="301"/>
                    <a:pt x="107" y="292"/>
                    <a:pt x="115" y="283"/>
                  </a:cubicBezTo>
                  <a:cubicBezTo>
                    <a:pt x="248" y="363"/>
                    <a:pt x="248" y="363"/>
                    <a:pt x="248" y="363"/>
                  </a:cubicBezTo>
                  <a:lnTo>
                    <a:pt x="248" y="372"/>
                  </a:lnTo>
                  <a:cubicBezTo>
                    <a:pt x="248" y="416"/>
                    <a:pt x="274" y="443"/>
                    <a:pt x="319" y="443"/>
                  </a:cubicBezTo>
                  <a:cubicBezTo>
                    <a:pt x="363" y="443"/>
                    <a:pt x="389" y="416"/>
                    <a:pt x="389" y="372"/>
                  </a:cubicBezTo>
                  <a:cubicBezTo>
                    <a:pt x="389" y="328"/>
                    <a:pt x="363" y="301"/>
                    <a:pt x="319" y="301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tflix Sans Black"/>
              </a:endParaRPr>
            </a:p>
          </p:txBody>
        </p:sp>
        <p:sp>
          <p:nvSpPr>
            <p:cNvPr id="39" name="Freeform 170"/>
            <p:cNvSpPr>
              <a:spLocks noChangeArrowheads="1"/>
            </p:cNvSpPr>
            <p:nvPr/>
          </p:nvSpPr>
          <p:spPr bwMode="auto">
            <a:xfrm>
              <a:off x="2559032" y="4088622"/>
              <a:ext cx="120448" cy="129185"/>
            </a:xfrm>
            <a:custGeom>
              <a:avLst/>
              <a:gdLst>
                <a:gd name="T0" fmla="*/ 283 w 391"/>
                <a:gd name="T1" fmla="*/ 178 h 463"/>
                <a:gd name="T2" fmla="*/ 283 w 391"/>
                <a:gd name="T3" fmla="*/ 178 h 463"/>
                <a:gd name="T4" fmla="*/ 319 w 391"/>
                <a:gd name="T5" fmla="*/ 18 h 463"/>
                <a:gd name="T6" fmla="*/ 204 w 391"/>
                <a:gd name="T7" fmla="*/ 134 h 463"/>
                <a:gd name="T8" fmla="*/ 98 w 391"/>
                <a:gd name="T9" fmla="*/ 231 h 463"/>
                <a:gd name="T10" fmla="*/ 98 w 391"/>
                <a:gd name="T11" fmla="*/ 400 h 463"/>
                <a:gd name="T12" fmla="*/ 310 w 391"/>
                <a:gd name="T13" fmla="*/ 462 h 463"/>
                <a:gd name="T14" fmla="*/ 390 w 391"/>
                <a:gd name="T15" fmla="*/ 222 h 463"/>
                <a:gd name="T16" fmla="*/ 283 w 391"/>
                <a:gd name="T17" fmla="*/ 178 h 463"/>
                <a:gd name="T18" fmla="*/ 71 w 391"/>
                <a:gd name="T19" fmla="*/ 178 h 463"/>
                <a:gd name="T20" fmla="*/ 71 w 391"/>
                <a:gd name="T21" fmla="*/ 178 h 463"/>
                <a:gd name="T22" fmla="*/ 0 w 391"/>
                <a:gd name="T23" fmla="*/ 257 h 463"/>
                <a:gd name="T24" fmla="*/ 0 w 391"/>
                <a:gd name="T25" fmla="*/ 372 h 463"/>
                <a:gd name="T26" fmla="*/ 71 w 391"/>
                <a:gd name="T27" fmla="*/ 453 h 463"/>
                <a:gd name="T28" fmla="*/ 44 w 391"/>
                <a:gd name="T29" fmla="*/ 400 h 463"/>
                <a:gd name="T30" fmla="*/ 44 w 391"/>
                <a:gd name="T31" fmla="*/ 240 h 463"/>
                <a:gd name="T32" fmla="*/ 71 w 391"/>
                <a:gd name="T33" fmla="*/ 178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1" h="463">
                  <a:moveTo>
                    <a:pt x="283" y="178"/>
                  </a:moveTo>
                  <a:lnTo>
                    <a:pt x="283" y="178"/>
                  </a:lnTo>
                  <a:cubicBezTo>
                    <a:pt x="283" y="169"/>
                    <a:pt x="373" y="89"/>
                    <a:pt x="319" y="18"/>
                  </a:cubicBezTo>
                  <a:cubicBezTo>
                    <a:pt x="310" y="0"/>
                    <a:pt x="266" y="98"/>
                    <a:pt x="204" y="134"/>
                  </a:cubicBezTo>
                  <a:cubicBezTo>
                    <a:pt x="169" y="160"/>
                    <a:pt x="98" y="204"/>
                    <a:pt x="98" y="231"/>
                  </a:cubicBezTo>
                  <a:cubicBezTo>
                    <a:pt x="98" y="400"/>
                    <a:pt x="98" y="400"/>
                    <a:pt x="98" y="400"/>
                  </a:cubicBezTo>
                  <a:cubicBezTo>
                    <a:pt x="98" y="435"/>
                    <a:pt x="213" y="462"/>
                    <a:pt x="310" y="462"/>
                  </a:cubicBezTo>
                  <a:cubicBezTo>
                    <a:pt x="345" y="462"/>
                    <a:pt x="390" y="249"/>
                    <a:pt x="390" y="222"/>
                  </a:cubicBezTo>
                  <a:cubicBezTo>
                    <a:pt x="390" y="187"/>
                    <a:pt x="292" y="187"/>
                    <a:pt x="283" y="178"/>
                  </a:cubicBezTo>
                  <a:close/>
                  <a:moveTo>
                    <a:pt x="71" y="178"/>
                  </a:moveTo>
                  <a:lnTo>
                    <a:pt x="71" y="178"/>
                  </a:lnTo>
                  <a:cubicBezTo>
                    <a:pt x="54" y="178"/>
                    <a:pt x="0" y="187"/>
                    <a:pt x="0" y="257"/>
                  </a:cubicBezTo>
                  <a:cubicBezTo>
                    <a:pt x="0" y="372"/>
                    <a:pt x="0" y="372"/>
                    <a:pt x="0" y="372"/>
                  </a:cubicBezTo>
                  <a:cubicBezTo>
                    <a:pt x="0" y="444"/>
                    <a:pt x="54" y="453"/>
                    <a:pt x="71" y="453"/>
                  </a:cubicBezTo>
                  <a:cubicBezTo>
                    <a:pt x="89" y="453"/>
                    <a:pt x="44" y="435"/>
                    <a:pt x="44" y="400"/>
                  </a:cubicBezTo>
                  <a:cubicBezTo>
                    <a:pt x="44" y="240"/>
                    <a:pt x="44" y="240"/>
                    <a:pt x="44" y="240"/>
                  </a:cubicBezTo>
                  <a:cubicBezTo>
                    <a:pt x="44" y="196"/>
                    <a:pt x="89" y="178"/>
                    <a:pt x="71" y="178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tflix Sans Black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77507" y="304995"/>
            <a:ext cx="1106554" cy="274716"/>
            <a:chOff x="899825" y="1675138"/>
            <a:chExt cx="1106554" cy="274716"/>
          </a:xfrm>
        </p:grpSpPr>
        <p:sp>
          <p:nvSpPr>
            <p:cNvPr id="41" name="Rectangle: Rounded Corners 40"/>
            <p:cNvSpPr/>
            <p:nvPr/>
          </p:nvSpPr>
          <p:spPr>
            <a:xfrm>
              <a:off x="899825" y="1675138"/>
              <a:ext cx="503225" cy="274716"/>
            </a:xfrm>
            <a:prstGeom prst="roundRect">
              <a:avLst>
                <a:gd name="adj" fmla="val 8060"/>
              </a:avLst>
            </a:prstGeom>
            <a:solidFill>
              <a:srgbClr val="E5091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IN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etflix Sans Black"/>
                  <a:ea typeface="Inter Light" panose="02000403000000020004" pitchFamily="50" charset="0"/>
                  <a:cs typeface="Inter Light" panose="02000403000000020004" pitchFamily="50" charset="0"/>
                </a:rPr>
                <a:t>16+</a:t>
              </a:r>
              <a:endParaRPr kumimoji="0" lang="en-IN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tflix Sans Black"/>
                <a:ea typeface="Inter Light" panose="02000403000000020004" pitchFamily="50" charset="0"/>
                <a:cs typeface="Inter Light" panose="02000403000000020004" pitchFamily="50" charset="0"/>
              </a:endParaRPr>
            </a:p>
          </p:txBody>
        </p:sp>
        <p:sp>
          <p:nvSpPr>
            <p:cNvPr id="42" name="Rectangle: Rounded Corners 41"/>
            <p:cNvSpPr/>
            <p:nvPr/>
          </p:nvSpPr>
          <p:spPr>
            <a:xfrm>
              <a:off x="1503154" y="1675138"/>
              <a:ext cx="503225" cy="274716"/>
            </a:xfrm>
            <a:prstGeom prst="roundRect">
              <a:avLst>
                <a:gd name="adj" fmla="val 8060"/>
              </a:avLst>
            </a:prstGeom>
            <a:solidFill>
              <a:srgbClr val="E5091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IN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etflix Sans Black"/>
                  <a:ea typeface="Inter Light" panose="02000403000000020004" pitchFamily="50" charset="0"/>
                  <a:cs typeface="Inter Light" panose="02000403000000020004" pitchFamily="50" charset="0"/>
                </a:rPr>
                <a:t>CC</a:t>
              </a:r>
              <a:endParaRPr kumimoji="0" lang="en-IN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tflix Sans Black"/>
                <a:ea typeface="Inter Light" panose="02000403000000020004" pitchFamily="50" charset="0"/>
                <a:cs typeface="Inter Light" panose="02000403000000020004" pitchFamily="50" charset="0"/>
              </a:endParaRPr>
            </a:p>
          </p:txBody>
        </p:sp>
      </p:grpSp>
      <p:pic>
        <p:nvPicPr>
          <p:cNvPr id="43" name="Picture Placeholder 7" descr="A picture containing outdoor, building, person, snow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9" b="2399"/>
          <a:stretch>
            <a:fillRect/>
          </a:stretch>
        </p:blipFill>
        <p:spPr>
          <a:xfrm>
            <a:off x="461131" y="2132033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</p:pic>
      <p:pic>
        <p:nvPicPr>
          <p:cNvPr id="44" name="Picture Placeholder 9" descr="A group of people dancing&#10;&#10;Description automatically generated with medium confiden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0" b="2260"/>
          <a:stretch>
            <a:fillRect/>
          </a:stretch>
        </p:blipFill>
        <p:spPr>
          <a:xfrm>
            <a:off x="6175192" y="2217197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</p:pic>
      <p:pic>
        <p:nvPicPr>
          <p:cNvPr id="45" name="Picture Placeholder 11" descr="A group of people in a room&#10;&#10;Description automatically generated with low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7" b="2367"/>
          <a:stretch>
            <a:fillRect/>
          </a:stretch>
        </p:blipFill>
        <p:spPr>
          <a:xfrm>
            <a:off x="461131" y="3149059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</p:pic>
      <p:pic>
        <p:nvPicPr>
          <p:cNvPr id="46" name="Picture Placeholder 22" descr="A picture containing floor, person&#10;&#10;Description automatically generate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0" b="2260"/>
          <a:stretch>
            <a:fillRect/>
          </a:stretch>
        </p:blipFill>
        <p:spPr>
          <a:xfrm>
            <a:off x="6152332" y="3491959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</p:pic>
      <p:sp>
        <p:nvSpPr>
          <p:cNvPr id="47" name="Rectangle: Rounded Corners 46"/>
          <p:cNvSpPr/>
          <p:nvPr/>
        </p:nvSpPr>
        <p:spPr>
          <a:xfrm>
            <a:off x="499454" y="4288717"/>
            <a:ext cx="4748857" cy="936190"/>
          </a:xfrm>
          <a:prstGeom prst="roundRect">
            <a:avLst>
              <a:gd name="adj" fmla="val 8060"/>
            </a:avLst>
          </a:prstGeom>
          <a:solidFill>
            <a:srgbClr val="E7E6E6">
              <a:lumMod val="25000"/>
              <a:alpha val="3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152400" dist="88900" dir="5400000" algn="t" rotWithShape="0">
              <a:prstClr val="black">
                <a:alpha val="4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tflix Sans Black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376228" y="4600641"/>
            <a:ext cx="2684781" cy="7848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400"/>
            <a:r>
              <a:rPr lang="en-US" sz="1500">
                <a:solidFill>
                  <a:prstClr val="white">
                    <a:lumMod val="85000"/>
                  </a:prstClr>
                </a:solidFill>
                <a:latin typeface="Netflix Sans Black"/>
                <a:ea typeface="Inter Light" panose="02000403000000020004" pitchFamily="50" charset="0"/>
                <a:cs typeface="Inter Light" panose="02000403000000020004" pitchFamily="50" charset="0"/>
              </a:rPr>
              <a:t>Multiple language options with floating subtitles.</a:t>
            </a:r>
            <a:endParaRPr lang="en-US" sz="1500">
              <a:solidFill>
                <a:prstClr val="white">
                  <a:lumMod val="85000"/>
                </a:prstClr>
              </a:solidFill>
              <a:latin typeface="Netflix Sans Black"/>
              <a:ea typeface="Inter Light" panose="02000403000000020004" pitchFamily="50" charset="0"/>
              <a:cs typeface="Inter Light" panose="02000403000000020004" pitchFamily="50" charset="0"/>
            </a:endParaRPr>
          </a:p>
          <a:p>
            <a:pPr defTabSz="914400"/>
            <a:endParaRPr lang="en-US" sz="1500">
              <a:solidFill>
                <a:prstClr val="white">
                  <a:lumMod val="85000"/>
                </a:prstClr>
              </a:solidFill>
              <a:latin typeface="Netflix Sans Black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370746" y="4243644"/>
            <a:ext cx="2843759" cy="350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IN" sz="1500" b="1" dirty="0">
                <a:solidFill>
                  <a:prstClr val="white"/>
                </a:solidFill>
                <a:latin typeface="Netflix Sans Black"/>
                <a:cs typeface="Times New Roman" panose="02020603050405020304"/>
              </a:rPr>
              <a:t>User Friendly </a:t>
            </a:r>
            <a:endParaRPr lang="en-IN" sz="1500" b="1" dirty="0">
              <a:solidFill>
                <a:prstClr val="white"/>
              </a:solidFill>
              <a:latin typeface="Netflix Sans Black"/>
              <a:cs typeface="Times New Roman" panose="02020603050405020304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083907" y="4462708"/>
            <a:ext cx="1094332" cy="230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>
              <a:lnSpc>
                <a:spcPct val="120000"/>
              </a:lnSpc>
            </a:pPr>
            <a:r>
              <a:rPr lang="en-IN" sz="800">
                <a:solidFill>
                  <a:prstClr val="white">
                    <a:lumMod val="85000"/>
                  </a:prstClr>
                </a:solidFill>
                <a:latin typeface="Netflix Sans Black"/>
                <a:ea typeface="Inter Light" panose="02000403000000020004" pitchFamily="50" charset="0"/>
                <a:cs typeface="Inter Light" panose="02000403000000020004" pitchFamily="50" charset="0"/>
              </a:rPr>
              <a:t>50 min</a:t>
            </a:r>
            <a:endParaRPr lang="en-IN" b="1">
              <a:solidFill>
                <a:prstClr val="white">
                  <a:lumMod val="85000"/>
                </a:prstClr>
              </a:solidFill>
              <a:latin typeface="Netflix Sans Black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pic>
        <p:nvPicPr>
          <p:cNvPr id="51" name="Picture Placeholder 7" descr="A picture containing outdoor, building, person, snow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9" b="2399"/>
          <a:stretch>
            <a:fillRect/>
          </a:stretch>
        </p:blipFill>
        <p:spPr>
          <a:xfrm>
            <a:off x="510661" y="4288717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</p:pic>
      <p:pic>
        <p:nvPicPr>
          <p:cNvPr id="27" name="Picture 26" descr="A diagram of a company&amp;#39;s company&amp;#39;s company&amp;#39;s company&amp;#39;s company&amp;#39;s company&amp;#39;s company&amp;#39;s company&amp;#39;s company&amp;#39;s company&amp;#39;s company&amp;#39;s company&amp;#39;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7433" y="4600323"/>
            <a:ext cx="4696553" cy="195287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114300" y="4775200"/>
            <a:ext cx="12057530" cy="2082800"/>
          </a:xfrm>
          <a:prstGeom prst="rect">
            <a:avLst/>
          </a:prstGeom>
          <a:solidFill>
            <a:srgbClr val="E7E6E6">
              <a:lumMod val="1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tflix Sans Black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4775200"/>
          </a:xfrm>
          <a:prstGeom prst="rect">
            <a:avLst/>
          </a:prstGeom>
          <a:gradFill>
            <a:gsLst>
              <a:gs pos="0">
                <a:srgbClr val="44546A">
                  <a:lumMod val="50000"/>
                  <a:alpha val="10000"/>
                </a:srgbClr>
              </a:gs>
              <a:gs pos="99000">
                <a:srgbClr val="E7E6E6">
                  <a:lumMod val="10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tflix Sans Black"/>
            </a:endParaRPr>
          </a:p>
        </p:txBody>
      </p:sp>
      <p:sp>
        <p:nvSpPr>
          <p:cNvPr id="4" name="Rectangle: Rounded Corners 3"/>
          <p:cNvSpPr/>
          <p:nvPr/>
        </p:nvSpPr>
        <p:spPr>
          <a:xfrm>
            <a:off x="461130" y="2176856"/>
            <a:ext cx="4748857" cy="936190"/>
          </a:xfrm>
          <a:prstGeom prst="roundRect">
            <a:avLst>
              <a:gd name="adj" fmla="val 8060"/>
            </a:avLst>
          </a:prstGeom>
          <a:solidFill>
            <a:srgbClr val="E7E6E6">
              <a:lumMod val="25000"/>
              <a:alpha val="3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152400" dist="88900" dir="5400000" algn="t" rotWithShape="0">
              <a:prstClr val="black">
                <a:alpha val="4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tflix Sans Black"/>
            </a:endParaRPr>
          </a:p>
        </p:txBody>
      </p:sp>
      <p:sp>
        <p:nvSpPr>
          <p:cNvPr id="5" name="Rectangle: Rounded Corners 4"/>
          <p:cNvSpPr/>
          <p:nvPr/>
        </p:nvSpPr>
        <p:spPr>
          <a:xfrm>
            <a:off x="6175191" y="2217197"/>
            <a:ext cx="4748857" cy="936190"/>
          </a:xfrm>
          <a:prstGeom prst="roundRect">
            <a:avLst>
              <a:gd name="adj" fmla="val 8060"/>
            </a:avLst>
          </a:prstGeom>
          <a:solidFill>
            <a:srgbClr val="E7E6E6">
              <a:lumMod val="25000"/>
              <a:alpha val="3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101600" dist="63500" dir="5400000" algn="t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tflix Sans Black"/>
            </a:endParaRPr>
          </a:p>
        </p:txBody>
      </p:sp>
      <p:sp>
        <p:nvSpPr>
          <p:cNvPr id="6" name="Rectangle: Rounded Corners 5"/>
          <p:cNvSpPr/>
          <p:nvPr/>
        </p:nvSpPr>
        <p:spPr>
          <a:xfrm>
            <a:off x="472336" y="3220328"/>
            <a:ext cx="4748857" cy="936190"/>
          </a:xfrm>
          <a:prstGeom prst="roundRect">
            <a:avLst>
              <a:gd name="adj" fmla="val 8060"/>
            </a:avLst>
          </a:prstGeom>
          <a:solidFill>
            <a:srgbClr val="E7E6E6">
              <a:lumMod val="25000"/>
              <a:alpha val="3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101600" dist="63500" dir="5400000" algn="t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tflix Sans Black"/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6175191" y="3448928"/>
            <a:ext cx="4748857" cy="936190"/>
          </a:xfrm>
          <a:prstGeom prst="roundRect">
            <a:avLst>
              <a:gd name="adj" fmla="val 8060"/>
            </a:avLst>
          </a:prstGeom>
          <a:solidFill>
            <a:srgbClr val="E7E6E6">
              <a:lumMod val="25000"/>
              <a:alpha val="3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101600" dist="63500" dir="5400000" algn="t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tflix Sans Blac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31973" y="2557883"/>
            <a:ext cx="2843759" cy="6221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IN" sz="1500">
                <a:solidFill>
                  <a:prstClr val="white">
                    <a:lumMod val="85000"/>
                  </a:prstClr>
                </a:solidFill>
                <a:latin typeface="Netflix Sans Black"/>
                <a:cs typeface="Times New Roman" panose="02020603050405020304"/>
              </a:rPr>
              <a:t>Smooth interface with user friendly nature</a:t>
            </a:r>
            <a:endParaRPr lang="en-US" sz="1500">
              <a:solidFill>
                <a:prstClr val="white">
                  <a:lumMod val="85000"/>
                </a:prstClr>
              </a:solidFill>
              <a:latin typeface="Netflix Sans Black"/>
              <a:cs typeface="Times New Roman" panose="020206030504050203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31973" y="2258858"/>
            <a:ext cx="2843759" cy="350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IN" sz="1500" b="1">
                <a:solidFill>
                  <a:prstClr val="white"/>
                </a:solidFill>
                <a:latin typeface="Netflix Sans Black"/>
                <a:ea typeface="Inter Light" panose="02000403000000020004" pitchFamily="50" charset="0"/>
                <a:cs typeface="Inter Light" panose="02000403000000020004" pitchFamily="50" charset="0"/>
              </a:rPr>
              <a:t>Streaming Model</a:t>
            </a:r>
            <a:endParaRPr lang="en-IN" sz="1500" b="1">
              <a:solidFill>
                <a:prstClr val="white"/>
              </a:solidFill>
              <a:latin typeface="Netflix Sans Black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45134" y="2283612"/>
            <a:ext cx="1094332" cy="230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>
              <a:lnSpc>
                <a:spcPct val="120000"/>
              </a:lnSpc>
            </a:pPr>
            <a:r>
              <a:rPr lang="en-IN" sz="800">
                <a:solidFill>
                  <a:prstClr val="white">
                    <a:lumMod val="85000"/>
                  </a:prstClr>
                </a:solidFill>
                <a:latin typeface="Netflix Sans Black"/>
                <a:ea typeface="Inter Light" panose="02000403000000020004" pitchFamily="50" charset="0"/>
                <a:cs typeface="Inter Light" panose="02000403000000020004" pitchFamily="50" charset="0"/>
              </a:rPr>
              <a:t>50 min</a:t>
            </a:r>
            <a:endParaRPr lang="en-IN" b="1">
              <a:solidFill>
                <a:prstClr val="white">
                  <a:lumMod val="85000"/>
                </a:prstClr>
              </a:solidFill>
              <a:latin typeface="Netflix Sans Black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39437" y="2607638"/>
            <a:ext cx="2843759" cy="5921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US" sz="1400">
                <a:solidFill>
                  <a:prstClr val="white">
                    <a:lumMod val="85000"/>
                  </a:prstClr>
                </a:solidFill>
                <a:latin typeface="Netflix Sans Black"/>
                <a:ea typeface="Inter Light" panose="02000403000000020004" pitchFamily="50" charset="0"/>
                <a:cs typeface="Inter Light" panose="02000403000000020004" pitchFamily="50" charset="0"/>
              </a:rPr>
              <a:t>Recommend information based on personal preferences.</a:t>
            </a:r>
            <a:endParaRPr lang="en-IN" sz="1400">
              <a:solidFill>
                <a:prstClr val="white">
                  <a:lumMod val="85000"/>
                </a:prstClr>
              </a:solidFill>
              <a:latin typeface="Netflix Sans Black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05552" y="2240929"/>
            <a:ext cx="2843759" cy="350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IN" sz="1500" b="1">
                <a:solidFill>
                  <a:prstClr val="white"/>
                </a:solidFill>
                <a:latin typeface="Netflix Sans Black"/>
                <a:cs typeface="Times New Roman" panose="02020603050405020304"/>
              </a:rPr>
              <a:t>Data-Driven Personalization</a:t>
            </a:r>
            <a:endParaRPr lang="en-US" sz="1500">
              <a:solidFill>
                <a:prstClr val="white"/>
              </a:solidFill>
              <a:latin typeface="Netflix Sans Black"/>
              <a:cs typeface="Times New Roman" panose="0202060305040502030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18713" y="2379983"/>
            <a:ext cx="1094332" cy="230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>
              <a:lnSpc>
                <a:spcPct val="120000"/>
              </a:lnSpc>
            </a:pPr>
            <a:r>
              <a:rPr lang="en-IN" sz="800">
                <a:solidFill>
                  <a:prstClr val="white">
                    <a:lumMod val="85000"/>
                  </a:prstClr>
                </a:solidFill>
                <a:latin typeface="Netflix Sans Black"/>
                <a:ea typeface="Inter Light" panose="02000403000000020004" pitchFamily="50" charset="0"/>
                <a:cs typeface="Inter Light" panose="02000403000000020004" pitchFamily="50" charset="0"/>
              </a:rPr>
              <a:t>54 min</a:t>
            </a:r>
            <a:endParaRPr lang="en-IN" b="1">
              <a:solidFill>
                <a:prstClr val="white">
                  <a:lumMod val="85000"/>
                </a:prstClr>
              </a:solidFill>
              <a:latin typeface="Netflix Sans Black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75944" y="3448118"/>
            <a:ext cx="2843759" cy="6221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US" sz="1500">
                <a:solidFill>
                  <a:prstClr val="white">
                    <a:lumMod val="85000"/>
                  </a:prstClr>
                </a:solidFill>
                <a:latin typeface="Netflix Sans Black"/>
                <a:cs typeface="Times New Roman" panose="02020603050405020304"/>
              </a:rPr>
              <a:t>Netflix's Distinctive Edge and Content Rights Control</a:t>
            </a:r>
            <a:endParaRPr lang="en-US" sz="1500">
              <a:solidFill>
                <a:prstClr val="white">
                  <a:lumMod val="85000"/>
                </a:prstClr>
              </a:solidFill>
              <a:latin typeface="Netflix Sans Black"/>
              <a:cs typeface="Times New Roman" panose="0202060305040502030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64980" y="3143611"/>
            <a:ext cx="3008219" cy="350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US" sz="1500" b="1">
                <a:solidFill>
                  <a:prstClr val="white"/>
                </a:solidFill>
                <a:latin typeface="Netflix Sans Black"/>
                <a:cs typeface="Times New Roman" panose="02020603050405020304"/>
              </a:rPr>
              <a:t>Dual Benefits </a:t>
            </a:r>
            <a:endParaRPr lang="en-US" sz="1500">
              <a:solidFill>
                <a:prstClr val="white"/>
              </a:solidFill>
              <a:latin typeface="Netflix Sans Black"/>
              <a:cs typeface="Times New Roman" panose="0202060305040502030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77899" y="3308318"/>
            <a:ext cx="1094332" cy="230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>
              <a:lnSpc>
                <a:spcPct val="120000"/>
              </a:lnSpc>
            </a:pPr>
            <a:r>
              <a:rPr lang="en-IN" sz="800">
                <a:solidFill>
                  <a:prstClr val="white">
                    <a:lumMod val="85000"/>
                  </a:prstClr>
                </a:solidFill>
                <a:latin typeface="Netflix Sans Black"/>
                <a:ea typeface="Inter Light" panose="02000403000000020004" pitchFamily="50" charset="0"/>
                <a:cs typeface="Inter Light" panose="02000403000000020004" pitchFamily="50" charset="0"/>
              </a:rPr>
              <a:t>60 min</a:t>
            </a:r>
            <a:endParaRPr lang="en-IN" b="1">
              <a:solidFill>
                <a:prstClr val="white">
                  <a:lumMod val="85000"/>
                </a:prstClr>
              </a:solidFill>
              <a:latin typeface="Netflix Sans Black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05552" y="3768158"/>
            <a:ext cx="2843759" cy="6221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US" sz="1500">
                <a:solidFill>
                  <a:prstClr val="white">
                    <a:lumMod val="85000"/>
                  </a:prstClr>
                </a:solidFill>
                <a:latin typeface="Netflix Sans Black"/>
                <a:ea typeface="+mn-lt"/>
                <a:cs typeface="+mn-lt"/>
              </a:rPr>
              <a:t> Challenging Traditional TV Networks and Studios</a:t>
            </a:r>
            <a:endParaRPr lang="en-IN" sz="800">
              <a:solidFill>
                <a:prstClr val="white">
                  <a:lumMod val="85000"/>
                </a:prstClr>
              </a:solidFill>
              <a:latin typeface="Netflix Sans Black"/>
              <a:ea typeface="+mn-lt"/>
              <a:cs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05552" y="3491993"/>
            <a:ext cx="2843759" cy="350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IN" sz="1500" b="1">
                <a:solidFill>
                  <a:prstClr val="white"/>
                </a:solidFill>
                <a:latin typeface="Netflix Sans Black"/>
                <a:ea typeface="Inter Light" panose="02000403000000020004" pitchFamily="50" charset="0"/>
                <a:cs typeface="Inter Light" panose="02000403000000020004" pitchFamily="50" charset="0"/>
              </a:rPr>
              <a:t>Impact on TV &amp; Theatre</a:t>
            </a:r>
            <a:endParaRPr lang="en-IN" sz="1500" b="1">
              <a:solidFill>
                <a:prstClr val="white"/>
              </a:solidFill>
              <a:latin typeface="Netflix Sans Black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718713" y="3516747"/>
            <a:ext cx="1094332" cy="230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>
              <a:lnSpc>
                <a:spcPct val="120000"/>
              </a:lnSpc>
            </a:pPr>
            <a:r>
              <a:rPr lang="en-IN" sz="800">
                <a:solidFill>
                  <a:prstClr val="white">
                    <a:lumMod val="85000"/>
                  </a:prstClr>
                </a:solidFill>
                <a:latin typeface="Netflix Sans Black"/>
                <a:ea typeface="Inter Light" panose="02000403000000020004" pitchFamily="50" charset="0"/>
                <a:cs typeface="Inter Light" panose="02000403000000020004" pitchFamily="50" charset="0"/>
              </a:rPr>
              <a:t>48 min</a:t>
            </a:r>
            <a:endParaRPr lang="en-IN" b="1">
              <a:solidFill>
                <a:prstClr val="white">
                  <a:lumMod val="85000"/>
                </a:prstClr>
              </a:solidFill>
              <a:latin typeface="Netflix Sans Black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2485" y="1869389"/>
            <a:ext cx="702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IN" sz="1100" b="1">
                <a:solidFill>
                  <a:prstClr val="white"/>
                </a:solidFill>
                <a:latin typeface="Netflix Sans Black"/>
                <a:ea typeface="Inter" panose="02000503000000020004" pitchFamily="50" charset="0"/>
                <a:cs typeface="Inter" panose="02000503000000020004" pitchFamily="50" charset="0"/>
              </a:rPr>
              <a:t>Season 1</a:t>
            </a:r>
            <a:endParaRPr lang="en-IN" sz="3200" b="1">
              <a:solidFill>
                <a:prstClr val="white"/>
              </a:solidFill>
              <a:latin typeface="Netflix Sans Black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21" name="Freeform 97"/>
          <p:cNvSpPr>
            <a:spLocks noChangeArrowheads="1"/>
          </p:cNvSpPr>
          <p:nvPr/>
        </p:nvSpPr>
        <p:spPr bwMode="auto">
          <a:xfrm rot="5400000">
            <a:off x="1611602" y="3938056"/>
            <a:ext cx="81916" cy="103859"/>
          </a:xfrm>
          <a:custGeom>
            <a:avLst/>
            <a:gdLst>
              <a:gd name="T0" fmla="*/ 240 w 249"/>
              <a:gd name="T1" fmla="*/ 141 h 311"/>
              <a:gd name="T2" fmla="*/ 240 w 249"/>
              <a:gd name="T3" fmla="*/ 141 h 311"/>
              <a:gd name="T4" fmla="*/ 27 w 249"/>
              <a:gd name="T5" fmla="*/ 9 h 311"/>
              <a:gd name="T6" fmla="*/ 0 w 249"/>
              <a:gd name="T7" fmla="*/ 26 h 311"/>
              <a:gd name="T8" fmla="*/ 0 w 249"/>
              <a:gd name="T9" fmla="*/ 283 h 311"/>
              <a:gd name="T10" fmla="*/ 27 w 249"/>
              <a:gd name="T11" fmla="*/ 301 h 311"/>
              <a:gd name="T12" fmla="*/ 240 w 249"/>
              <a:gd name="T13" fmla="*/ 168 h 311"/>
              <a:gd name="T14" fmla="*/ 248 w 249"/>
              <a:gd name="T15" fmla="*/ 150 h 311"/>
              <a:gd name="T16" fmla="*/ 240 w 249"/>
              <a:gd name="T17" fmla="*/ 141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9" h="311">
                <a:moveTo>
                  <a:pt x="240" y="141"/>
                </a:moveTo>
                <a:lnTo>
                  <a:pt x="240" y="141"/>
                </a:lnTo>
                <a:cubicBezTo>
                  <a:pt x="27" y="9"/>
                  <a:pt x="27" y="9"/>
                  <a:pt x="27" y="9"/>
                </a:cubicBezTo>
                <a:cubicBezTo>
                  <a:pt x="9" y="0"/>
                  <a:pt x="0" y="9"/>
                  <a:pt x="0" y="2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1"/>
                  <a:pt x="9" y="310"/>
                  <a:pt x="27" y="301"/>
                </a:cubicBezTo>
                <a:cubicBezTo>
                  <a:pt x="240" y="168"/>
                  <a:pt x="240" y="168"/>
                  <a:pt x="240" y="168"/>
                </a:cubicBezTo>
                <a:cubicBezTo>
                  <a:pt x="240" y="168"/>
                  <a:pt x="248" y="159"/>
                  <a:pt x="248" y="150"/>
                </a:cubicBezTo>
                <a:lnTo>
                  <a:pt x="240" y="141"/>
                </a:lnTo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etflix Sans Black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0933" y="612332"/>
            <a:ext cx="4802533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defTabSz="914400"/>
            <a:r>
              <a:rPr lang="en-IN" sz="3200" b="1" spc="300">
                <a:solidFill>
                  <a:srgbClr val="FF0000"/>
                </a:solidFill>
                <a:latin typeface="Netflix Sans Black"/>
                <a:ea typeface="Inter" panose="02000503000000020004" pitchFamily="50" charset="0"/>
                <a:cs typeface="Inter" panose="02000503000000020004" pitchFamily="50" charset="0"/>
              </a:rPr>
              <a:t>Disruptive Innovation </a:t>
            </a:r>
            <a:endParaRPr lang="en-IN" sz="3200" b="1" spc="300">
              <a:solidFill>
                <a:srgbClr val="FF0000"/>
              </a:solidFill>
              <a:latin typeface="Netflix Sans Black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07160" y="1094361"/>
            <a:ext cx="1222875" cy="261610"/>
            <a:chOff x="841426" y="2624453"/>
            <a:chExt cx="1222875" cy="261610"/>
          </a:xfrm>
        </p:grpSpPr>
        <p:sp>
          <p:nvSpPr>
            <p:cNvPr id="24" name="TextBox 23"/>
            <p:cNvSpPr txBox="1"/>
            <p:nvPr/>
          </p:nvSpPr>
          <p:spPr>
            <a:xfrm>
              <a:off x="841426" y="2624453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100" b="1">
                  <a:solidFill>
                    <a:prstClr val="white"/>
                  </a:solidFill>
                  <a:latin typeface="Netflix Sans Black"/>
                  <a:ea typeface="Inter" panose="02000503000000020004" pitchFamily="50" charset="0"/>
                  <a:cs typeface="Inter" panose="02000503000000020004" pitchFamily="50" charset="0"/>
                </a:rPr>
                <a:t>2020</a:t>
              </a:r>
              <a:endParaRPr lang="en-IN" sz="3200" b="1">
                <a:solidFill>
                  <a:prstClr val="white"/>
                </a:solidFill>
                <a:latin typeface="Netflix Sans Black"/>
                <a:ea typeface="Inter" panose="02000503000000020004" pitchFamily="50" charset="0"/>
                <a:cs typeface="Inter" panose="02000503000000020004" pitchFamily="50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466060" y="2624453"/>
              <a:ext cx="59824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100" b="1">
                  <a:solidFill>
                    <a:prstClr val="white"/>
                  </a:solidFill>
                  <a:latin typeface="Netflix Sans Black"/>
                  <a:ea typeface="Inter" panose="02000503000000020004" pitchFamily="50" charset="0"/>
                  <a:cs typeface="Inter" panose="02000503000000020004" pitchFamily="50" charset="0"/>
                </a:rPr>
                <a:t>English</a:t>
              </a:r>
              <a:endParaRPr lang="en-IN" sz="3200" b="1">
                <a:solidFill>
                  <a:prstClr val="white"/>
                </a:solidFill>
                <a:latin typeface="Netflix Sans Black"/>
                <a:ea typeface="Inter" panose="02000503000000020004" pitchFamily="50" charset="0"/>
                <a:cs typeface="Inter" panose="02000503000000020004" pitchFamily="50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309399" y="2624453"/>
              <a:ext cx="2519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100" b="1">
                  <a:solidFill>
                    <a:prstClr val="white"/>
                  </a:solidFill>
                  <a:latin typeface="Netflix Sans Black"/>
                  <a:ea typeface="Inter" panose="02000503000000020004" pitchFamily="50" charset="0"/>
                  <a:cs typeface="Inter" panose="02000503000000020004" pitchFamily="50" charset="0"/>
                </a:rPr>
                <a:t>|</a:t>
              </a:r>
              <a:endParaRPr lang="en-IN" sz="3200" b="1">
                <a:solidFill>
                  <a:prstClr val="white"/>
                </a:solidFill>
                <a:latin typeface="Netflix Sans Black"/>
                <a:ea typeface="Inter" panose="02000503000000020004" pitchFamily="50" charset="0"/>
                <a:cs typeface="Inter" panose="02000503000000020004" pitchFamily="50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75827" y="1434243"/>
            <a:ext cx="2412622" cy="351308"/>
            <a:chOff x="893688" y="3984590"/>
            <a:chExt cx="2412622" cy="351308"/>
          </a:xfrm>
        </p:grpSpPr>
        <p:sp>
          <p:nvSpPr>
            <p:cNvPr id="30" name="Oval 29"/>
            <p:cNvSpPr/>
            <p:nvPr/>
          </p:nvSpPr>
          <p:spPr>
            <a:xfrm>
              <a:off x="893688" y="3984590"/>
              <a:ext cx="351308" cy="351308"/>
            </a:xfrm>
            <a:prstGeom prst="ellipse">
              <a:avLst/>
            </a:prstGeom>
            <a:noFill/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tflix Sans Black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1410543" y="3984590"/>
              <a:ext cx="351308" cy="351308"/>
            </a:xfrm>
            <a:prstGeom prst="ellipse">
              <a:avLst/>
            </a:prstGeom>
            <a:noFill/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tflix Sans Black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1927398" y="3984590"/>
              <a:ext cx="351308" cy="351308"/>
            </a:xfrm>
            <a:prstGeom prst="ellipse">
              <a:avLst/>
            </a:prstGeom>
            <a:noFill/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tflix Sans Black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2444253" y="3984590"/>
              <a:ext cx="351308" cy="351308"/>
            </a:xfrm>
            <a:prstGeom prst="ellipse">
              <a:avLst/>
            </a:prstGeom>
            <a:noFill/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tflix Sans Black"/>
              </a:endParaRPr>
            </a:p>
          </p:txBody>
        </p:sp>
        <p:sp>
          <p:nvSpPr>
            <p:cNvPr id="34" name="Freeform 1"/>
            <p:cNvSpPr>
              <a:spLocks noChangeArrowheads="1"/>
            </p:cNvSpPr>
            <p:nvPr/>
          </p:nvSpPr>
          <p:spPr bwMode="auto">
            <a:xfrm>
              <a:off x="1529714" y="4114947"/>
              <a:ext cx="112966" cy="90595"/>
            </a:xfrm>
            <a:custGeom>
              <a:avLst/>
              <a:gdLst>
                <a:gd name="T0" fmla="*/ 399 w 444"/>
                <a:gd name="T1" fmla="*/ 36 h 356"/>
                <a:gd name="T2" fmla="*/ 399 w 444"/>
                <a:gd name="T3" fmla="*/ 36 h 356"/>
                <a:gd name="T4" fmla="*/ 248 w 444"/>
                <a:gd name="T5" fmla="*/ 36 h 356"/>
                <a:gd name="T6" fmla="*/ 221 w 444"/>
                <a:gd name="T7" fmla="*/ 62 h 356"/>
                <a:gd name="T8" fmla="*/ 195 w 444"/>
                <a:gd name="T9" fmla="*/ 36 h 356"/>
                <a:gd name="T10" fmla="*/ 45 w 444"/>
                <a:gd name="T11" fmla="*/ 36 h 356"/>
                <a:gd name="T12" fmla="*/ 45 w 444"/>
                <a:gd name="T13" fmla="*/ 186 h 356"/>
                <a:gd name="T14" fmla="*/ 221 w 444"/>
                <a:gd name="T15" fmla="*/ 355 h 356"/>
                <a:gd name="T16" fmla="*/ 399 w 444"/>
                <a:gd name="T17" fmla="*/ 186 h 356"/>
                <a:gd name="T18" fmla="*/ 399 w 444"/>
                <a:gd name="T19" fmla="*/ 3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4" h="356">
                  <a:moveTo>
                    <a:pt x="399" y="36"/>
                  </a:moveTo>
                  <a:lnTo>
                    <a:pt x="399" y="36"/>
                  </a:lnTo>
                  <a:cubicBezTo>
                    <a:pt x="355" y="0"/>
                    <a:pt x="293" y="0"/>
                    <a:pt x="248" y="36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195" y="36"/>
                    <a:pt x="195" y="36"/>
                    <a:pt x="195" y="36"/>
                  </a:cubicBezTo>
                  <a:cubicBezTo>
                    <a:pt x="151" y="0"/>
                    <a:pt x="89" y="0"/>
                    <a:pt x="45" y="36"/>
                  </a:cubicBezTo>
                  <a:cubicBezTo>
                    <a:pt x="0" y="80"/>
                    <a:pt x="0" y="151"/>
                    <a:pt x="45" y="186"/>
                  </a:cubicBezTo>
                  <a:cubicBezTo>
                    <a:pt x="221" y="355"/>
                    <a:pt x="221" y="355"/>
                    <a:pt x="221" y="355"/>
                  </a:cubicBezTo>
                  <a:cubicBezTo>
                    <a:pt x="399" y="186"/>
                    <a:pt x="399" y="186"/>
                    <a:pt x="399" y="186"/>
                  </a:cubicBezTo>
                  <a:cubicBezTo>
                    <a:pt x="443" y="151"/>
                    <a:pt x="443" y="80"/>
                    <a:pt x="399" y="36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tflix Sans Black"/>
              </a:endParaRPr>
            </a:p>
          </p:txBody>
        </p:sp>
        <p:sp>
          <p:nvSpPr>
            <p:cNvPr id="35" name="Freeform 46"/>
            <p:cNvSpPr>
              <a:spLocks noChangeArrowheads="1"/>
            </p:cNvSpPr>
            <p:nvPr/>
          </p:nvSpPr>
          <p:spPr bwMode="auto">
            <a:xfrm>
              <a:off x="2044333" y="4104321"/>
              <a:ext cx="117439" cy="111847"/>
            </a:xfrm>
            <a:custGeom>
              <a:avLst/>
              <a:gdLst>
                <a:gd name="T0" fmla="*/ 363 w 461"/>
                <a:gd name="T1" fmla="*/ 336 h 443"/>
                <a:gd name="T2" fmla="*/ 363 w 461"/>
                <a:gd name="T3" fmla="*/ 336 h 443"/>
                <a:gd name="T4" fmla="*/ 284 w 461"/>
                <a:gd name="T5" fmla="*/ 248 h 443"/>
                <a:gd name="T6" fmla="*/ 310 w 461"/>
                <a:gd name="T7" fmla="*/ 195 h 443"/>
                <a:gd name="T8" fmla="*/ 328 w 461"/>
                <a:gd name="T9" fmla="*/ 151 h 443"/>
                <a:gd name="T10" fmla="*/ 319 w 461"/>
                <a:gd name="T11" fmla="*/ 132 h 443"/>
                <a:gd name="T12" fmla="*/ 328 w 461"/>
                <a:gd name="T13" fmla="*/ 88 h 443"/>
                <a:gd name="T14" fmla="*/ 230 w 461"/>
                <a:gd name="T15" fmla="*/ 0 h 443"/>
                <a:gd name="T16" fmla="*/ 132 w 461"/>
                <a:gd name="T17" fmla="*/ 88 h 443"/>
                <a:gd name="T18" fmla="*/ 141 w 461"/>
                <a:gd name="T19" fmla="*/ 132 h 443"/>
                <a:gd name="T20" fmla="*/ 132 w 461"/>
                <a:gd name="T21" fmla="*/ 151 h 443"/>
                <a:gd name="T22" fmla="*/ 150 w 461"/>
                <a:gd name="T23" fmla="*/ 195 h 443"/>
                <a:gd name="T24" fmla="*/ 177 w 461"/>
                <a:gd name="T25" fmla="*/ 248 h 443"/>
                <a:gd name="T26" fmla="*/ 97 w 461"/>
                <a:gd name="T27" fmla="*/ 336 h 443"/>
                <a:gd name="T28" fmla="*/ 0 w 461"/>
                <a:gd name="T29" fmla="*/ 398 h 443"/>
                <a:gd name="T30" fmla="*/ 0 w 461"/>
                <a:gd name="T31" fmla="*/ 442 h 443"/>
                <a:gd name="T32" fmla="*/ 230 w 461"/>
                <a:gd name="T33" fmla="*/ 442 h 443"/>
                <a:gd name="T34" fmla="*/ 460 w 461"/>
                <a:gd name="T35" fmla="*/ 442 h 443"/>
                <a:gd name="T36" fmla="*/ 460 w 461"/>
                <a:gd name="T37" fmla="*/ 398 h 443"/>
                <a:gd name="T38" fmla="*/ 363 w 461"/>
                <a:gd name="T39" fmla="*/ 336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61" h="443">
                  <a:moveTo>
                    <a:pt x="363" y="336"/>
                  </a:moveTo>
                  <a:lnTo>
                    <a:pt x="363" y="336"/>
                  </a:lnTo>
                  <a:cubicBezTo>
                    <a:pt x="301" y="310"/>
                    <a:pt x="284" y="292"/>
                    <a:pt x="284" y="248"/>
                  </a:cubicBezTo>
                  <a:cubicBezTo>
                    <a:pt x="284" y="230"/>
                    <a:pt x="301" y="239"/>
                    <a:pt x="310" y="195"/>
                  </a:cubicBezTo>
                  <a:cubicBezTo>
                    <a:pt x="310" y="176"/>
                    <a:pt x="328" y="195"/>
                    <a:pt x="328" y="151"/>
                  </a:cubicBezTo>
                  <a:cubicBezTo>
                    <a:pt x="328" y="132"/>
                    <a:pt x="319" y="132"/>
                    <a:pt x="319" y="132"/>
                  </a:cubicBezTo>
                  <a:cubicBezTo>
                    <a:pt x="319" y="132"/>
                    <a:pt x="328" y="106"/>
                    <a:pt x="328" y="88"/>
                  </a:cubicBezTo>
                  <a:cubicBezTo>
                    <a:pt x="328" y="61"/>
                    <a:pt x="319" y="0"/>
                    <a:pt x="230" y="0"/>
                  </a:cubicBezTo>
                  <a:cubicBezTo>
                    <a:pt x="141" y="0"/>
                    <a:pt x="132" y="61"/>
                    <a:pt x="132" y="88"/>
                  </a:cubicBezTo>
                  <a:cubicBezTo>
                    <a:pt x="132" y="106"/>
                    <a:pt x="141" y="132"/>
                    <a:pt x="141" y="132"/>
                  </a:cubicBezTo>
                  <a:cubicBezTo>
                    <a:pt x="141" y="132"/>
                    <a:pt x="132" y="132"/>
                    <a:pt x="132" y="151"/>
                  </a:cubicBezTo>
                  <a:cubicBezTo>
                    <a:pt x="132" y="195"/>
                    <a:pt x="150" y="176"/>
                    <a:pt x="150" y="195"/>
                  </a:cubicBezTo>
                  <a:cubicBezTo>
                    <a:pt x="159" y="239"/>
                    <a:pt x="177" y="230"/>
                    <a:pt x="177" y="248"/>
                  </a:cubicBezTo>
                  <a:cubicBezTo>
                    <a:pt x="177" y="292"/>
                    <a:pt x="159" y="310"/>
                    <a:pt x="97" y="336"/>
                  </a:cubicBezTo>
                  <a:cubicBezTo>
                    <a:pt x="35" y="354"/>
                    <a:pt x="0" y="380"/>
                    <a:pt x="0" y="398"/>
                  </a:cubicBezTo>
                  <a:cubicBezTo>
                    <a:pt x="0" y="407"/>
                    <a:pt x="0" y="442"/>
                    <a:pt x="0" y="442"/>
                  </a:cubicBezTo>
                  <a:cubicBezTo>
                    <a:pt x="230" y="442"/>
                    <a:pt x="230" y="442"/>
                    <a:pt x="230" y="442"/>
                  </a:cubicBezTo>
                  <a:cubicBezTo>
                    <a:pt x="460" y="442"/>
                    <a:pt x="460" y="442"/>
                    <a:pt x="460" y="442"/>
                  </a:cubicBezTo>
                  <a:cubicBezTo>
                    <a:pt x="460" y="442"/>
                    <a:pt x="460" y="407"/>
                    <a:pt x="460" y="398"/>
                  </a:cubicBezTo>
                  <a:cubicBezTo>
                    <a:pt x="460" y="380"/>
                    <a:pt x="425" y="354"/>
                    <a:pt x="363" y="336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tflix Sans Black"/>
              </a:endParaRPr>
            </a:p>
          </p:txBody>
        </p:sp>
        <p:sp>
          <p:nvSpPr>
            <p:cNvPr id="36" name="Freeform 97"/>
            <p:cNvSpPr>
              <a:spLocks noChangeArrowheads="1"/>
            </p:cNvSpPr>
            <p:nvPr/>
          </p:nvSpPr>
          <p:spPr bwMode="auto">
            <a:xfrm>
              <a:off x="1028384" y="4108315"/>
              <a:ext cx="81916" cy="103859"/>
            </a:xfrm>
            <a:custGeom>
              <a:avLst/>
              <a:gdLst>
                <a:gd name="T0" fmla="*/ 240 w 249"/>
                <a:gd name="T1" fmla="*/ 141 h 311"/>
                <a:gd name="T2" fmla="*/ 240 w 249"/>
                <a:gd name="T3" fmla="*/ 141 h 311"/>
                <a:gd name="T4" fmla="*/ 27 w 249"/>
                <a:gd name="T5" fmla="*/ 9 h 311"/>
                <a:gd name="T6" fmla="*/ 0 w 249"/>
                <a:gd name="T7" fmla="*/ 26 h 311"/>
                <a:gd name="T8" fmla="*/ 0 w 249"/>
                <a:gd name="T9" fmla="*/ 283 h 311"/>
                <a:gd name="T10" fmla="*/ 27 w 249"/>
                <a:gd name="T11" fmla="*/ 301 h 311"/>
                <a:gd name="T12" fmla="*/ 240 w 249"/>
                <a:gd name="T13" fmla="*/ 168 h 311"/>
                <a:gd name="T14" fmla="*/ 248 w 249"/>
                <a:gd name="T15" fmla="*/ 150 h 311"/>
                <a:gd name="T16" fmla="*/ 240 w 249"/>
                <a:gd name="T17" fmla="*/ 141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9" h="311">
                  <a:moveTo>
                    <a:pt x="240" y="141"/>
                  </a:moveTo>
                  <a:lnTo>
                    <a:pt x="240" y="141"/>
                  </a:lnTo>
                  <a:cubicBezTo>
                    <a:pt x="27" y="9"/>
                    <a:pt x="27" y="9"/>
                    <a:pt x="27" y="9"/>
                  </a:cubicBezTo>
                  <a:cubicBezTo>
                    <a:pt x="9" y="0"/>
                    <a:pt x="0" y="9"/>
                    <a:pt x="0" y="26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301"/>
                    <a:pt x="9" y="310"/>
                    <a:pt x="27" y="301"/>
                  </a:cubicBezTo>
                  <a:cubicBezTo>
                    <a:pt x="240" y="168"/>
                    <a:pt x="240" y="168"/>
                    <a:pt x="240" y="168"/>
                  </a:cubicBezTo>
                  <a:cubicBezTo>
                    <a:pt x="240" y="168"/>
                    <a:pt x="248" y="159"/>
                    <a:pt x="248" y="150"/>
                  </a:cubicBezTo>
                  <a:lnTo>
                    <a:pt x="240" y="141"/>
                  </a:ln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tflix Sans Black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2955002" y="3984590"/>
              <a:ext cx="351308" cy="351308"/>
            </a:xfrm>
            <a:prstGeom prst="ellipse">
              <a:avLst/>
            </a:prstGeom>
            <a:noFill/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tflix Sans Black"/>
              </a:endParaRPr>
            </a:p>
          </p:txBody>
        </p:sp>
        <p:sp>
          <p:nvSpPr>
            <p:cNvPr id="38" name="Freeform 7"/>
            <p:cNvSpPr>
              <a:spLocks noChangeArrowheads="1"/>
            </p:cNvSpPr>
            <p:nvPr/>
          </p:nvSpPr>
          <p:spPr bwMode="auto">
            <a:xfrm>
              <a:off x="3081444" y="4103762"/>
              <a:ext cx="98425" cy="112965"/>
            </a:xfrm>
            <a:custGeom>
              <a:avLst/>
              <a:gdLst>
                <a:gd name="T0" fmla="*/ 319 w 390"/>
                <a:gd name="T1" fmla="*/ 301 h 444"/>
                <a:gd name="T2" fmla="*/ 319 w 390"/>
                <a:gd name="T3" fmla="*/ 301 h 444"/>
                <a:gd name="T4" fmla="*/ 274 w 390"/>
                <a:gd name="T5" fmla="*/ 310 h 444"/>
                <a:gd name="T6" fmla="*/ 142 w 390"/>
                <a:gd name="T7" fmla="*/ 239 h 444"/>
                <a:gd name="T8" fmla="*/ 142 w 390"/>
                <a:gd name="T9" fmla="*/ 222 h 444"/>
                <a:gd name="T10" fmla="*/ 142 w 390"/>
                <a:gd name="T11" fmla="*/ 213 h 444"/>
                <a:gd name="T12" fmla="*/ 274 w 390"/>
                <a:gd name="T13" fmla="*/ 133 h 444"/>
                <a:gd name="T14" fmla="*/ 319 w 390"/>
                <a:gd name="T15" fmla="*/ 151 h 444"/>
                <a:gd name="T16" fmla="*/ 389 w 390"/>
                <a:gd name="T17" fmla="*/ 70 h 444"/>
                <a:gd name="T18" fmla="*/ 319 w 390"/>
                <a:gd name="T19" fmla="*/ 0 h 444"/>
                <a:gd name="T20" fmla="*/ 248 w 390"/>
                <a:gd name="T21" fmla="*/ 70 h 444"/>
                <a:gd name="T22" fmla="*/ 248 w 390"/>
                <a:gd name="T23" fmla="*/ 89 h 444"/>
                <a:gd name="T24" fmla="*/ 115 w 390"/>
                <a:gd name="T25" fmla="*/ 169 h 444"/>
                <a:gd name="T26" fmla="*/ 70 w 390"/>
                <a:gd name="T27" fmla="*/ 151 h 444"/>
                <a:gd name="T28" fmla="*/ 0 w 390"/>
                <a:gd name="T29" fmla="*/ 222 h 444"/>
                <a:gd name="T30" fmla="*/ 70 w 390"/>
                <a:gd name="T31" fmla="*/ 301 h 444"/>
                <a:gd name="T32" fmla="*/ 115 w 390"/>
                <a:gd name="T33" fmla="*/ 283 h 444"/>
                <a:gd name="T34" fmla="*/ 248 w 390"/>
                <a:gd name="T35" fmla="*/ 363 h 444"/>
                <a:gd name="T36" fmla="*/ 248 w 390"/>
                <a:gd name="T37" fmla="*/ 372 h 444"/>
                <a:gd name="T38" fmla="*/ 319 w 390"/>
                <a:gd name="T39" fmla="*/ 443 h 444"/>
                <a:gd name="T40" fmla="*/ 389 w 390"/>
                <a:gd name="T41" fmla="*/ 372 h 444"/>
                <a:gd name="T42" fmla="*/ 319 w 390"/>
                <a:gd name="T43" fmla="*/ 301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90" h="444">
                  <a:moveTo>
                    <a:pt x="319" y="301"/>
                  </a:moveTo>
                  <a:lnTo>
                    <a:pt x="319" y="301"/>
                  </a:lnTo>
                  <a:cubicBezTo>
                    <a:pt x="301" y="301"/>
                    <a:pt x="283" y="301"/>
                    <a:pt x="274" y="310"/>
                  </a:cubicBezTo>
                  <a:cubicBezTo>
                    <a:pt x="142" y="239"/>
                    <a:pt x="142" y="239"/>
                    <a:pt x="142" y="239"/>
                  </a:cubicBezTo>
                  <a:cubicBezTo>
                    <a:pt x="142" y="230"/>
                    <a:pt x="142" y="230"/>
                    <a:pt x="142" y="222"/>
                  </a:cubicBezTo>
                  <a:lnTo>
                    <a:pt x="142" y="213"/>
                  </a:lnTo>
                  <a:cubicBezTo>
                    <a:pt x="274" y="133"/>
                    <a:pt x="274" y="133"/>
                    <a:pt x="274" y="133"/>
                  </a:cubicBezTo>
                  <a:cubicBezTo>
                    <a:pt x="283" y="142"/>
                    <a:pt x="301" y="151"/>
                    <a:pt x="319" y="151"/>
                  </a:cubicBezTo>
                  <a:cubicBezTo>
                    <a:pt x="363" y="151"/>
                    <a:pt x="389" y="115"/>
                    <a:pt x="389" y="70"/>
                  </a:cubicBezTo>
                  <a:cubicBezTo>
                    <a:pt x="389" y="35"/>
                    <a:pt x="363" y="0"/>
                    <a:pt x="319" y="0"/>
                  </a:cubicBezTo>
                  <a:cubicBezTo>
                    <a:pt x="274" y="0"/>
                    <a:pt x="248" y="35"/>
                    <a:pt x="248" y="70"/>
                  </a:cubicBezTo>
                  <a:cubicBezTo>
                    <a:pt x="248" y="80"/>
                    <a:pt x="248" y="80"/>
                    <a:pt x="248" y="89"/>
                  </a:cubicBezTo>
                  <a:cubicBezTo>
                    <a:pt x="115" y="169"/>
                    <a:pt x="115" y="169"/>
                    <a:pt x="115" y="169"/>
                  </a:cubicBezTo>
                  <a:cubicBezTo>
                    <a:pt x="107" y="151"/>
                    <a:pt x="88" y="151"/>
                    <a:pt x="70" y="151"/>
                  </a:cubicBezTo>
                  <a:cubicBezTo>
                    <a:pt x="26" y="151"/>
                    <a:pt x="0" y="186"/>
                    <a:pt x="0" y="222"/>
                  </a:cubicBezTo>
                  <a:cubicBezTo>
                    <a:pt x="0" y="266"/>
                    <a:pt x="26" y="301"/>
                    <a:pt x="70" y="301"/>
                  </a:cubicBezTo>
                  <a:cubicBezTo>
                    <a:pt x="88" y="301"/>
                    <a:pt x="107" y="292"/>
                    <a:pt x="115" y="283"/>
                  </a:cubicBezTo>
                  <a:cubicBezTo>
                    <a:pt x="248" y="363"/>
                    <a:pt x="248" y="363"/>
                    <a:pt x="248" y="363"/>
                  </a:cubicBezTo>
                  <a:lnTo>
                    <a:pt x="248" y="372"/>
                  </a:lnTo>
                  <a:cubicBezTo>
                    <a:pt x="248" y="416"/>
                    <a:pt x="274" y="443"/>
                    <a:pt x="319" y="443"/>
                  </a:cubicBezTo>
                  <a:cubicBezTo>
                    <a:pt x="363" y="443"/>
                    <a:pt x="389" y="416"/>
                    <a:pt x="389" y="372"/>
                  </a:cubicBezTo>
                  <a:cubicBezTo>
                    <a:pt x="389" y="328"/>
                    <a:pt x="363" y="301"/>
                    <a:pt x="319" y="301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tflix Sans Black"/>
              </a:endParaRPr>
            </a:p>
          </p:txBody>
        </p:sp>
        <p:sp>
          <p:nvSpPr>
            <p:cNvPr id="39" name="Freeform 170"/>
            <p:cNvSpPr>
              <a:spLocks noChangeArrowheads="1"/>
            </p:cNvSpPr>
            <p:nvPr/>
          </p:nvSpPr>
          <p:spPr bwMode="auto">
            <a:xfrm>
              <a:off x="2559032" y="4088622"/>
              <a:ext cx="120448" cy="129185"/>
            </a:xfrm>
            <a:custGeom>
              <a:avLst/>
              <a:gdLst>
                <a:gd name="T0" fmla="*/ 283 w 391"/>
                <a:gd name="T1" fmla="*/ 178 h 463"/>
                <a:gd name="T2" fmla="*/ 283 w 391"/>
                <a:gd name="T3" fmla="*/ 178 h 463"/>
                <a:gd name="T4" fmla="*/ 319 w 391"/>
                <a:gd name="T5" fmla="*/ 18 h 463"/>
                <a:gd name="T6" fmla="*/ 204 w 391"/>
                <a:gd name="T7" fmla="*/ 134 h 463"/>
                <a:gd name="T8" fmla="*/ 98 w 391"/>
                <a:gd name="T9" fmla="*/ 231 h 463"/>
                <a:gd name="T10" fmla="*/ 98 w 391"/>
                <a:gd name="T11" fmla="*/ 400 h 463"/>
                <a:gd name="T12" fmla="*/ 310 w 391"/>
                <a:gd name="T13" fmla="*/ 462 h 463"/>
                <a:gd name="T14" fmla="*/ 390 w 391"/>
                <a:gd name="T15" fmla="*/ 222 h 463"/>
                <a:gd name="T16" fmla="*/ 283 w 391"/>
                <a:gd name="T17" fmla="*/ 178 h 463"/>
                <a:gd name="T18" fmla="*/ 71 w 391"/>
                <a:gd name="T19" fmla="*/ 178 h 463"/>
                <a:gd name="T20" fmla="*/ 71 w 391"/>
                <a:gd name="T21" fmla="*/ 178 h 463"/>
                <a:gd name="T22" fmla="*/ 0 w 391"/>
                <a:gd name="T23" fmla="*/ 257 h 463"/>
                <a:gd name="T24" fmla="*/ 0 w 391"/>
                <a:gd name="T25" fmla="*/ 372 h 463"/>
                <a:gd name="T26" fmla="*/ 71 w 391"/>
                <a:gd name="T27" fmla="*/ 453 h 463"/>
                <a:gd name="T28" fmla="*/ 44 w 391"/>
                <a:gd name="T29" fmla="*/ 400 h 463"/>
                <a:gd name="T30" fmla="*/ 44 w 391"/>
                <a:gd name="T31" fmla="*/ 240 h 463"/>
                <a:gd name="T32" fmla="*/ 71 w 391"/>
                <a:gd name="T33" fmla="*/ 178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1" h="463">
                  <a:moveTo>
                    <a:pt x="283" y="178"/>
                  </a:moveTo>
                  <a:lnTo>
                    <a:pt x="283" y="178"/>
                  </a:lnTo>
                  <a:cubicBezTo>
                    <a:pt x="283" y="169"/>
                    <a:pt x="373" y="89"/>
                    <a:pt x="319" y="18"/>
                  </a:cubicBezTo>
                  <a:cubicBezTo>
                    <a:pt x="310" y="0"/>
                    <a:pt x="266" y="98"/>
                    <a:pt x="204" y="134"/>
                  </a:cubicBezTo>
                  <a:cubicBezTo>
                    <a:pt x="169" y="160"/>
                    <a:pt x="98" y="204"/>
                    <a:pt x="98" y="231"/>
                  </a:cubicBezTo>
                  <a:cubicBezTo>
                    <a:pt x="98" y="400"/>
                    <a:pt x="98" y="400"/>
                    <a:pt x="98" y="400"/>
                  </a:cubicBezTo>
                  <a:cubicBezTo>
                    <a:pt x="98" y="435"/>
                    <a:pt x="213" y="462"/>
                    <a:pt x="310" y="462"/>
                  </a:cubicBezTo>
                  <a:cubicBezTo>
                    <a:pt x="345" y="462"/>
                    <a:pt x="390" y="249"/>
                    <a:pt x="390" y="222"/>
                  </a:cubicBezTo>
                  <a:cubicBezTo>
                    <a:pt x="390" y="187"/>
                    <a:pt x="292" y="187"/>
                    <a:pt x="283" y="178"/>
                  </a:cubicBezTo>
                  <a:close/>
                  <a:moveTo>
                    <a:pt x="71" y="178"/>
                  </a:moveTo>
                  <a:lnTo>
                    <a:pt x="71" y="178"/>
                  </a:lnTo>
                  <a:cubicBezTo>
                    <a:pt x="54" y="178"/>
                    <a:pt x="0" y="187"/>
                    <a:pt x="0" y="257"/>
                  </a:cubicBezTo>
                  <a:cubicBezTo>
                    <a:pt x="0" y="372"/>
                    <a:pt x="0" y="372"/>
                    <a:pt x="0" y="372"/>
                  </a:cubicBezTo>
                  <a:cubicBezTo>
                    <a:pt x="0" y="444"/>
                    <a:pt x="54" y="453"/>
                    <a:pt x="71" y="453"/>
                  </a:cubicBezTo>
                  <a:cubicBezTo>
                    <a:pt x="89" y="453"/>
                    <a:pt x="44" y="435"/>
                    <a:pt x="44" y="400"/>
                  </a:cubicBezTo>
                  <a:cubicBezTo>
                    <a:pt x="44" y="240"/>
                    <a:pt x="44" y="240"/>
                    <a:pt x="44" y="240"/>
                  </a:cubicBezTo>
                  <a:cubicBezTo>
                    <a:pt x="44" y="196"/>
                    <a:pt x="89" y="178"/>
                    <a:pt x="71" y="178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tflix Sans Black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77507" y="304995"/>
            <a:ext cx="1106554" cy="274716"/>
            <a:chOff x="899825" y="1675138"/>
            <a:chExt cx="1106554" cy="274716"/>
          </a:xfrm>
        </p:grpSpPr>
        <p:sp>
          <p:nvSpPr>
            <p:cNvPr id="41" name="Rectangle: Rounded Corners 40"/>
            <p:cNvSpPr/>
            <p:nvPr/>
          </p:nvSpPr>
          <p:spPr>
            <a:xfrm>
              <a:off x="899825" y="1675138"/>
              <a:ext cx="503225" cy="274716"/>
            </a:xfrm>
            <a:prstGeom prst="roundRect">
              <a:avLst>
                <a:gd name="adj" fmla="val 8060"/>
              </a:avLst>
            </a:prstGeom>
            <a:solidFill>
              <a:srgbClr val="E5091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IN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etflix Sans Black"/>
                  <a:ea typeface="Inter Light" panose="02000403000000020004" pitchFamily="50" charset="0"/>
                  <a:cs typeface="Inter Light" panose="02000403000000020004" pitchFamily="50" charset="0"/>
                </a:rPr>
                <a:t>16+</a:t>
              </a:r>
              <a:endParaRPr kumimoji="0" lang="en-IN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tflix Sans Black"/>
                <a:ea typeface="Inter Light" panose="02000403000000020004" pitchFamily="50" charset="0"/>
                <a:cs typeface="Inter Light" panose="02000403000000020004" pitchFamily="50" charset="0"/>
              </a:endParaRPr>
            </a:p>
          </p:txBody>
        </p:sp>
        <p:sp>
          <p:nvSpPr>
            <p:cNvPr id="42" name="Rectangle: Rounded Corners 41"/>
            <p:cNvSpPr/>
            <p:nvPr/>
          </p:nvSpPr>
          <p:spPr>
            <a:xfrm>
              <a:off x="1503154" y="1675138"/>
              <a:ext cx="503225" cy="274716"/>
            </a:xfrm>
            <a:prstGeom prst="roundRect">
              <a:avLst>
                <a:gd name="adj" fmla="val 8060"/>
              </a:avLst>
            </a:prstGeom>
            <a:solidFill>
              <a:srgbClr val="E5091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IN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etflix Sans Black"/>
                  <a:ea typeface="Inter Light" panose="02000403000000020004" pitchFamily="50" charset="0"/>
                  <a:cs typeface="Inter Light" panose="02000403000000020004" pitchFamily="50" charset="0"/>
                </a:rPr>
                <a:t>CC</a:t>
              </a:r>
              <a:endParaRPr kumimoji="0" lang="en-IN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tflix Sans Black"/>
                <a:ea typeface="Inter Light" panose="02000403000000020004" pitchFamily="50" charset="0"/>
                <a:cs typeface="Inter Light" panose="02000403000000020004" pitchFamily="50" charset="0"/>
              </a:endParaRPr>
            </a:p>
          </p:txBody>
        </p:sp>
      </p:grpSp>
      <p:pic>
        <p:nvPicPr>
          <p:cNvPr id="43" name="Picture Placeholder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" b="224"/>
          <a:stretch>
            <a:fillRect/>
          </a:stretch>
        </p:blipFill>
        <p:spPr>
          <a:xfrm>
            <a:off x="461131" y="2132033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</p:pic>
      <p:pic>
        <p:nvPicPr>
          <p:cNvPr id="44" name="Picture Placeholder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8" b="6038"/>
          <a:stretch>
            <a:fillRect/>
          </a:stretch>
        </p:blipFill>
        <p:spPr>
          <a:xfrm>
            <a:off x="6175192" y="2217197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</p:pic>
      <p:pic>
        <p:nvPicPr>
          <p:cNvPr id="45" name="Picture Placeholder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8" b="2938"/>
          <a:stretch>
            <a:fillRect/>
          </a:stretch>
        </p:blipFill>
        <p:spPr>
          <a:xfrm>
            <a:off x="461131" y="3149059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</p:pic>
      <p:pic>
        <p:nvPicPr>
          <p:cNvPr id="46" name="Picture Placeholder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8" b="1688"/>
          <a:stretch>
            <a:fillRect/>
          </a:stretch>
        </p:blipFill>
        <p:spPr>
          <a:xfrm>
            <a:off x="6152332" y="3491959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</p:pic>
      <p:sp>
        <p:nvSpPr>
          <p:cNvPr id="47" name="Rectangle: Rounded Corners 46"/>
          <p:cNvSpPr/>
          <p:nvPr/>
        </p:nvSpPr>
        <p:spPr>
          <a:xfrm>
            <a:off x="499454" y="4288717"/>
            <a:ext cx="4748857" cy="936190"/>
          </a:xfrm>
          <a:prstGeom prst="roundRect">
            <a:avLst>
              <a:gd name="adj" fmla="val 8060"/>
            </a:avLst>
          </a:prstGeom>
          <a:solidFill>
            <a:srgbClr val="E7E6E6">
              <a:lumMod val="25000"/>
              <a:alpha val="3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152400" dist="88900" dir="5400000" algn="t" rotWithShape="0">
              <a:prstClr val="black">
                <a:alpha val="4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tflix Sans Black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370746" y="4485519"/>
            <a:ext cx="2843759" cy="7848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400"/>
            <a:r>
              <a:rPr lang="en-US" sz="1500">
                <a:solidFill>
                  <a:prstClr val="white">
                    <a:lumMod val="85000"/>
                  </a:prstClr>
                </a:solidFill>
                <a:latin typeface="Netflix Sans Black"/>
                <a:ea typeface="Inter Light" panose="02000403000000020004" pitchFamily="50" charset="0"/>
                <a:cs typeface="Inter Light" panose="02000403000000020004" pitchFamily="50" charset="0"/>
              </a:rPr>
              <a:t>Disrupts traditional linear storytelling, to a  narrative engagement</a:t>
            </a:r>
            <a:endParaRPr lang="en-IN" sz="1500">
              <a:solidFill>
                <a:prstClr val="white">
                  <a:lumMod val="85000"/>
                </a:prstClr>
              </a:solidFill>
              <a:latin typeface="Netflix Sans Black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370746" y="4243644"/>
            <a:ext cx="2843759" cy="350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IN" sz="1500" b="1">
                <a:solidFill>
                  <a:prstClr val="white"/>
                </a:solidFill>
                <a:latin typeface="Netflix Sans Black"/>
                <a:cs typeface="Times New Roman" panose="02020603050405020304"/>
              </a:rPr>
              <a:t>Interactive Content</a:t>
            </a:r>
            <a:endParaRPr lang="en-US" sz="1500">
              <a:solidFill>
                <a:prstClr val="white"/>
              </a:solidFill>
              <a:latin typeface="Netflix Sans Black"/>
              <a:cs typeface="Times New Roman" panose="02020603050405020304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083907" y="4462708"/>
            <a:ext cx="1094332" cy="230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>
              <a:lnSpc>
                <a:spcPct val="120000"/>
              </a:lnSpc>
            </a:pPr>
            <a:r>
              <a:rPr lang="en-IN" sz="800">
                <a:solidFill>
                  <a:prstClr val="white">
                    <a:lumMod val="85000"/>
                  </a:prstClr>
                </a:solidFill>
                <a:latin typeface="Netflix Sans Black"/>
                <a:ea typeface="Inter Light" panose="02000403000000020004" pitchFamily="50" charset="0"/>
                <a:cs typeface="Inter Light" panose="02000403000000020004" pitchFamily="50" charset="0"/>
              </a:rPr>
              <a:t>50 min</a:t>
            </a:r>
            <a:endParaRPr lang="en-IN" b="1">
              <a:solidFill>
                <a:prstClr val="white">
                  <a:lumMod val="85000"/>
                </a:prstClr>
              </a:solidFill>
              <a:latin typeface="Netflix Sans Black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pic>
        <p:nvPicPr>
          <p:cNvPr id="51" name="Picture Placeholder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" b="224"/>
          <a:stretch>
            <a:fillRect/>
          </a:stretch>
        </p:blipFill>
        <p:spPr>
          <a:xfrm>
            <a:off x="510661" y="4288717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3">
      <a:dk1>
        <a:sysClr val="windowText" lastClr="000000"/>
      </a:dk1>
      <a:lt1>
        <a:srgbClr val="BFBFBF"/>
      </a:lt1>
      <a:dk2>
        <a:srgbClr val="000000"/>
      </a:dk2>
      <a:lt2>
        <a:srgbClr val="A5A5A5"/>
      </a:lt2>
      <a:accent1>
        <a:srgbClr val="E50914"/>
      </a:accent1>
      <a:accent2>
        <a:srgbClr val="FF0000"/>
      </a:accent2>
      <a:accent3>
        <a:srgbClr val="000000"/>
      </a:accent3>
      <a:accent4>
        <a:srgbClr val="FF3300"/>
      </a:accent4>
      <a:accent5>
        <a:srgbClr val="800000"/>
      </a:accent5>
      <a:accent6>
        <a:srgbClr val="CC3300"/>
      </a:accent6>
      <a:hlink>
        <a:srgbClr val="FFFFFF"/>
      </a:hlink>
      <a:folHlink>
        <a:srgbClr val="CC3300"/>
      </a:folHlink>
    </a:clrScheme>
    <a:fontScheme name="Office Them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��< ? x m l   v e r s i o n = " 1 . 0 " ? > < p : p r o p e r t i e s   x m l n s : p = " h t t p : / / s c h e m a s . m i c r o s o f t . c o m / o f f i c e / 2 0 0 6 / m e t a d a t a / p r o p e r t i e s "   x m l n s : x s i = " h t t p : / / w w w . w 3 . o r g / 2 0 0 1 / X M L S c h e m a - i n s t a n c e "   x m l n s : p c = " h t t p : / / s c h e m a s . m i c r o s o f t . c o m / o f f i c e / i n f o p a t h / 2 0 0 7 / P a r t n e r C o n t r o l s " > < d o c u m e n t M a n a g e m e n t > < _ a c t i v i t y   x m l n s = " 4 9 f 7 4 7 d 9 - f 1 9 4 - 4 8 4 8 - 8 a 7 9 - e 4 2 9 e 5 f 8 3 d 4 d "   x s i : n i l = " t r u e " / > < / d o c u m e n t M a n a g e m e n t > < / p : p r o p e r t i e s > 
</file>

<file path=customXml/item2.xml>��< ? m s o - c o n t e n t T y p e ? > < F o r m T e m p l a t e s   x m l n s = " h t t p : / / s c h e m a s . m i c r o s o f t . c o m / s h a r e p o i n t / v 3 / c o n t e n t t y p e / f o r m s " > < D i s p l a y > D o c u m e n t L i b r a r y F o r m < / D i s p l a y > < E d i t > D o c u m e n t L i b r a r y F o r m < / E d i t > < N e w > D o c u m e n t L i b r a r y F o r m < / N e w > < / F o r m T e m p l a t e s > 
</file>

<file path=customXml/item3.xml>��< ? x m l   v e r s i o n = " 1 . 0 " ? > < c t : c o n t e n t T y p e S c h e m a   c t : _ = " "   m a : _ = " "   m a : c o n t e n t T y p e N a m e = " D o c u m e n t "   m a : c o n t e n t T y p e I D = " 0 x 0 1 0 1 0 0 5 0 F 8 3 F C E D F 1 F 6 7 4 3 A 3 D 9 D 9 F D 3 9 7 B D 1 8 C "   m a : c o n t e n t T y p e V e r s i o n = " 1 5 "   m a : c o n t e n t T y p e D e s c r i p t i o n = " C r e a t e   a   n e w   d o c u m e n t . "   m a : c o n t e n t T y p e S c o p e = " "   m a : v e r s i o n I D = " 2 7 9 e 0 1 b e 0 1 6 c 4 5 9 4 c 0 7 3 1 7 4 9 2 b 7 4 e 8 9 9 "   x m l n s : c t = " h t t p : / / s c h e m a s . m i c r o s o f t . c o m / o f f i c e / 2 0 0 6 / m e t a d a t a / c o n t e n t T y p e "   x m l n s : m a = " h t t p : / / s c h e m a s . m i c r o s o f t . c o m / o f f i c e / 2 0 0 6 / m e t a d a t a / p r o p e r t i e s / m e t a A t t r i b u t e s " >  
 < x s d : s c h e m a   t a r g e t N a m e s p a c e = " h t t p : / / s c h e m a s . m i c r o s o f t . c o m / o f f i c e / 2 0 0 6 / m e t a d a t a / p r o p e r t i e s "   m a : r o o t = " t r u e "   m a : f i e l d s I D = " 3 9 9 d d b 6 8 0 d 4 8 2 0 1 5 5 6 b b c 3 2 2 6 3 2 2 6 0 7 e "   n s 3 : _ = " "   n s 4 : _ = " "   x m l n s : x s d = " h t t p : / / w w w . w 3 . o r g / 2 0 0 1 / X M L S c h e m a "   x m l n s : x s = " h t t p : / / w w w . w 3 . o r g / 2 0 0 1 / X M L S c h e m a "   x m l n s : p = " h t t p : / / s c h e m a s . m i c r o s o f t . c o m / o f f i c e / 2 0 0 6 / m e t a d a t a / p r o p e r t i e s "   x m l n s : n s 3 = " 4 9 f 7 4 7 d 9 - f 1 9 4 - 4 8 4 8 - 8 a 7 9 - e 4 2 9 e 5 f 8 3 d 4 d "   x m l n s : n s 4 = " 4 3 1 9 8 c 7 6 - 6 1 9 0 - 4 a 5 3 - 8 4 5 d - 3 c 7 1 9 3 2 d 3 0 6 2 " >  
 < x s d : i m p o r t   n a m e s p a c e = " 4 9 f 7 4 7 d 9 - f 1 9 4 - 4 8 4 8 - 8 a 7 9 - e 4 2 9 e 5 f 8 3 d 4 d " / >  
 < x s d : i m p o r t   n a m e s p a c e = " 4 3 1 9 8 c 7 6 - 6 1 9 0 - 4 a 5 3 - 8 4 5 d - 3 c 7 1 9 3 2 d 3 0 6 2 " / >  
 < x s d : e l e m e n t   n a m e = " p r o p e r t i e s " >  
 < x s d : c o m p l e x T y p e >  
 < x s d : s e q u e n c e >  
 < x s d : e l e m e n t   n a m e = " d o c u m e n t M a n a g e m e n t " >  
 < x s d : c o m p l e x T y p e >  
 < x s d : a l l >  
 < x s d : e l e m e n t   r e f = " n s 3 : _ a c t i v i t y "   m i n O c c u r s = " 0 " / >  
 < x s d : e l e m e n t   r e f = " n s 4 : S h a r e d W i t h U s e r s "   m i n O c c u r s = " 0 " / >  
 < x s d : e l e m e n t   r e f = " n s 4 : S h a r e d W i t h D e t a i l s "   m i n O c c u r s = " 0 " / >  
 < x s d : e l e m e n t   r e f = " n s 4 : S h a r i n g H i n t H a s h "   m i n O c c u r s = " 0 " / >  
 < x s d : e l e m e n t   r e f = " n s 3 : M e d i a S e r v i c e M e t a d a t a "   m i n O c c u r s = " 0 " / >  
 < x s d : e l e m e n t   r e f = " n s 3 : M e d i a S e r v i c e F a s t M e t a d a t a "   m i n O c c u r s = " 0 " / >  
 < x s d : e l e m e n t   r e f = " n s 3 : M e d i a S e r v i c e A u t o T a g s "   m i n O c c u r s = " 0 " / >  
 < x s d : e l e m e n t   r e f = " n s 3 : M e d i a S e r v i c e O C R "   m i n O c c u r s = " 0 " / >  
 < x s d : e l e m e n t   r e f = " n s 3 : M e d i a S e r v i c e G e n e r a t i o n T i m e "   m i n O c c u r s = " 0 " / >  
 < x s d : e l e m e n t   r e f = " n s 3 : M e d i a S e r v i c e E v e n t H a s h C o d e "   m i n O c c u r s = " 0 " / >  
 < x s d : e l e m e n t   r e f = " n s 3 : M e d i a S e r v i c e O b j e c t D e t e c t o r V e r s i o n s "   m i n O c c u r s = " 0 " / >  
 < x s d : e l e m e n t   r e f = " n s 3 : M e d i a S e r v i c e D a t e T a k e n "   m i n O c c u r s = " 0 " / >  
 < x s d : e l e m e n t   r e f = " n s 3 : M e d i a S e r v i c e S y s t e m T a g s "   m i n O c c u r s = " 0 " / >  
 < x s d : e l e m e n t   r e f = " n s 3 : M e d i a L e n g t h I n S e c o n d s "   m i n O c c u r s = " 0 " / >  
 < x s d : e l e m e n t   r e f = " n s 3 : M e d i a S e r v i c e S e a r c h P r o p e r t i e s "   m i n O c c u r s = " 0 " / >  
 < / x s d : a l l >  
 < / x s d : c o m p l e x T y p e >  
 < / x s d : e l e m e n t >  
 < / x s d : s e q u e n c e >  
 < / x s d : c o m p l e x T y p e >  
 < / x s d : e l e m e n t >  
 < / x s d : s c h e m a >  
 < x s d : s c h e m a   t a r g e t N a m e s p a c e = " 4 9 f 7 4 7 d 9 - f 1 9 4 - 4 8 4 8 - 8 a 7 9 - e 4 2 9 e 5 f 8 3 d 4 d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_ a c t i v i t y "   m a : i n d e x = " 8 "   n i l l a b l e = " t r u e "   m a : d i s p l a y N a m e = " _ a c t i v i t y "   m a : h i d d e n = " t r u e "   m a : i n t e r n a l N a m e = " _ a c t i v i t y " >  
 < x s d : s i m p l e T y p e >  
 < x s d : r e s t r i c t i o n   b a s e = " d m s : N o t e " / >  
 < / x s d : s i m p l e T y p e >  
 < / x s d : e l e m e n t >  
 < x s d : e l e m e n t   n a m e = " M e d i a S e r v i c e M e t a d a t a "   m a : i n d e x = " 1 2 "   n i l l a b l e = " t r u e "   m a : d i s p l a y N a m e = " M e d i a S e r v i c e M e t a d a t a "   m a : h i d d e n = " t r u e "   m a : i n t e r n a l N a m e = " M e d i a S e r v i c e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F a s t M e t a d a t a "   m a : i n d e x = " 1 3 "   n i l l a b l e = " t r u e "   m a : d i s p l a y N a m e = " M e d i a S e r v i c e F a s t M e t a d a t a "   m a : h i d d e n = " t r u e "   m a : i n t e r n a l N a m e = " M e d i a S e r v i c e F a s t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A u t o T a g s "   m a : i n d e x = " 1 4 "   n i l l a b l e = " t r u e "   m a : d i s p l a y N a m e = " T a g s "   m a : i n t e r n a l N a m e = " M e d i a S e r v i c e A u t o T a g s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O C R "   m a : i n d e x = " 1 5 "   n i l l a b l e = " t r u e "   m a : d i s p l a y N a m e = " E x t r a c t e d   T e x t "   m a : i n t e r n a l N a m e = " M e d i a S e r v i c e O C R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x s d : e l e m e n t   n a m e = " M e d i a S e r v i c e G e n e r a t i o n T i m e "   m a : i n d e x = " 1 6 "   n i l l a b l e = " t r u e "   m a : d i s p l a y N a m e = " M e d i a S e r v i c e G e n e r a t i o n T i m e "   m a : h i d d e n = " t r u e "   m a : i n t e r n a l N a m e = " M e d i a S e r v i c e G e n e r a t i o n T i m e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E v e n t H a s h C o d e "   m a : i n d e x = " 1 7 "   n i l l a b l e = " t r u e "   m a : d i s p l a y N a m e = " M e d i a S e r v i c e E v e n t H a s h C o d e "   m a : h i d d e n = " t r u e "   m a : i n t e r n a l N a m e = " M e d i a S e r v i c e E v e n t H a s h C o d e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O b j e c t D e t e c t o r V e r s i o n s "   m a : i n d e x = " 1 8 "   n i l l a b l e = " t r u e "   m a : d i s p l a y N a m e = " M e d i a S e r v i c e O b j e c t D e t e c t o r V e r s i o n s "   m a : h i d d e n = " t r u e "   m a : i n d e x e d = " t r u e "   m a : i n t e r n a l N a m e = " M e d i a S e r v i c e O b j e c t D e t e c t o r V e r s i o n s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D a t e T a k e n "   m a : i n d e x = " 1 9 "   n i l l a b l e = " t r u e "   m a : d i s p l a y N a m e = " M e d i a S e r v i c e D a t e T a k e n "   m a : h i d d e n = " t r u e "   m a : i n d e x e d = " t r u e "   m a : i n t e r n a l N a m e = " M e d i a S e r v i c e D a t e T a k e n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S y s t e m T a g s "   m a : i n d e x = " 2 0 "   n i l l a b l e = " t r u e "   m a : d i s p l a y N a m e = " M e d i a S e r v i c e S y s t e m T a g s "   m a : h i d d e n = " t r u e "   m a : i n t e r n a l N a m e = " M e d i a S e r v i c e S y s t e m T a g s "   m a : r e a d O n l y = " t r u e " >  
 < x s d : s i m p l e T y p e >  
 < x s d : r e s t r i c t i o n   b a s e = " d m s : N o t e " / >  
 < / x s d : s i m p l e T y p e >  
 < / x s d : e l e m e n t >  
 < x s d : e l e m e n t   n a m e = " M e d i a L e n g t h I n S e c o n d s "   m a : i n d e x = " 2 1 "   n i l l a b l e = " t r u e "   m a : d i s p l a y N a m e = " M e d i a L e n g t h I n S e c o n d s "   m a : h i d d e n = " t r u e "   m a : i n t e r n a l N a m e = " M e d i a L e n g t h I n S e c o n d s "   m a : r e a d O n l y = " t r u e " >  
 < x s d : s i m p l e T y p e >  
 < x s d : r e s t r i c t i o n   b a s e = " d m s : U n k n o w n " / >  
 < / x s d : s i m p l e T y p e >  
 < / x s d : e l e m e n t >  
 < x s d : e l e m e n t   n a m e = " M e d i a S e r v i c e S e a r c h P r o p e r t i e s "   m a : i n d e x = " 2 2 "   n i l l a b l e = " t r u e "   m a : d i s p l a y N a m e = " M e d i a S e r v i c e S e a r c h P r o p e r t i e s "   m a : h i d d e n = " t r u e "   m a : i n t e r n a l N a m e = " M e d i a S e r v i c e S e a r c h P r o p e r t i e s "   m a : r e a d O n l y = " t r u e " >  
 < x s d : s i m p l e T y p e >  
 < x s d : r e s t r i c t i o n   b a s e = " d m s : N o t e " / >  
 < / x s d : s i m p l e T y p e >  
 < / x s d : e l e m e n t >  
 < / x s d : s c h e m a >  
 < x s d : s c h e m a   t a r g e t N a m e s p a c e = " 4 3 1 9 8 c 7 6 - 6 1 9 0 - 4 a 5 3 - 8 4 5 d - 3 c 7 1 9 3 2 d 3 0 6 2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S h a r e d W i t h U s e r s "   m a : i n d e x = " 9 "   n i l l a b l e = " t r u e "   m a : d i s p l a y N a m e = " S h a r e d   W i t h "   m a : i n t e r n a l N a m e = " S h a r e d W i t h U s e r s "   m a : r e a d O n l y = " t r u e " >  
 < x s d : c o m p l e x T y p e >  
 < x s d : c o m p l e x C o n t e n t >  
 < x s d : e x t e n s i o n   b a s e = " d m s : U s e r M u l t i " >  
 < x s d : s e q u e n c e >  
 < x s d : e l e m e n t   n a m e = " U s e r I n f o "   m i n O c c u r s = " 0 "   m a x O c c u r s = " u n b o u n d e d " >  
 < x s d : c o m p l e x T y p e >  
 < x s d : s e q u e n c e >  
 < x s d : e l e m e n t   n a m e = " D i s p l a y N a m e "   t y p e = " x s d : s t r i n g "   m i n O c c u r s = " 0 " / >  
 < x s d : e l e m e n t   n a m e = " A c c o u n t I d "   t y p e = " d m s : U s e r I d "   m i n O c c u r s = " 0 "   n i l l a b l e = " t r u e " / >  
 < x s d : e l e m e n t   n a m e = " A c c o u n t T y p e "   t y p e = " x s d : s t r i n g "   m i n O c c u r s = " 0 " / >  
 < / x s d : s e q u e n c e >  
 < / x s d : c o m p l e x T y p e >  
 < / x s d : e l e m e n t >  
 < / x s d : s e q u e n c e >  
 < / x s d : e x t e n s i o n >  
 < / x s d : c o m p l e x C o n t e n t >  
 < / x s d : c o m p l e x T y p e >  
 < / x s d : e l e m e n t >  
 < x s d : e l e m e n t   n a m e = " S h a r e d W i t h D e t a i l s "   m a : i n d e x = " 1 0 "   n i l l a b l e = " t r u e "   m a : d i s p l a y N a m e = " S h a r e d   W i t h   D e t a i l s "   m a : i n t e r n a l N a m e = " S h a r e d W i t h D e t a i l s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x s d : e l e m e n t   n a m e = " S h a r i n g H i n t H a s h "   m a : i n d e x = " 1 1 "   n i l l a b l e = " t r u e "   m a : d i s p l a y N a m e = " S h a r i n g   H i n t   H a s h "   m a : h i d d e n = " t r u e "   m a : i n t e r n a l N a m e = " S h a r i n g H i n t H a s h "   m a : r e a d O n l y = " t r u e " >  
 < x s d : s i m p l e T y p e >  
 < x s d : r e s t r i c t i o n   b a s e = " d m s : T e x t " / >  
 < / x s d : s i m p l e T y p e >  
 < / x s d : e l e m e n t >  
 < / x s d : s c h e m a >  
 < x s d : s c h e m a   t a r g e t N a m e s p a c e = " h t t p : / / s c h e m a s . o p e n x m l f o r m a t s . o r g / p a c k a g e / 2 0 0 6 / m e t a d a t a / c o r e - p r o p e r t i e s "   e l e m e n t F o r m D e f a u l t = " q u a l i f i e d "   a t t r i b u t e F o r m D e f a u l t = " u n q u a l i f i e d "   b l o c k D e f a u l t = " # a l l "   x m l n s = " h t t p : / / s c h e m a s . o p e n x m l f o r m a t s . o r g / p a c k a g e / 2 0 0 6 / m e t a d a t a / c o r e - p r o p e r t i e s "   x m l n s : x s d = " h t t p : / / w w w . w 3 . o r g / 2 0 0 1 / X M L S c h e m a "   x m l n s : x s i = " h t t p : / / w w w . w 3 . o r g / 2 0 0 1 / X M L S c h e m a - i n s t a n c e "   x m l n s : d c = " h t t p : / / p u r l . o r g / d c / e l e m e n t s / 1 . 1 / "   x m l n s : d c t e r m s = " h t t p : / / p u r l . o r g / d c / t e r m s / "   x m l n s : o d o c = " h t t p : / / s c h e m a s . m i c r o s o f t . c o m / i n t e r n a l / o b d " >  
 < x s d : i m p o r t   n a m e s p a c e = " h t t p : / / p u r l . o r g / d c / e l e m e n t s / 1 . 1 / "   s c h e m a L o c a t i o n = " h t t p : / / d u b l i n c o r e . o r g / s c h e m a s / x m l s / q d c / 2 0 0 3 / 0 4 / 0 2 / d c . x s d " / >  
 < x s d : i m p o r t   n a m e s p a c e = " h t t p : / / p u r l . o r g / d c / t e r m s / "   s c h e m a L o c a t i o n = " h t t p : / / d u b l i n c o r e . o r g / s c h e m a s / x m l s / q d c / 2 0 0 3 / 0 4 / 0 2 / d c t e r m s . x s d " / >  
 < x s d : e l e m e n t   n a m e = " c o r e P r o p e r t i e s "   t y p e = " C T _ c o r e P r o p e r t i e s " / >  
 < x s d : c o m p l e x T y p e   n a m e = " C T _ c o r e P r o p e r t i e s " >  
 < x s d : a l l >  
 < x s d : e l e m e n t   r e f = " d c : c r e a t o r "   m i n O c c u r s = " 0 "   m a x O c c u r s = " 1 " / >  
 < x s d : e l e m e n t   r e f = " d c t e r m s : c r e a t e d "   m i n O c c u r s = " 0 "   m a x O c c u r s = " 1 " / >  
 < x s d : e l e m e n t   r e f = " d c : i d e n t i f i e r "   m i n O c c u r s = " 0 "   m a x O c c u r s = " 1 " / >  
 < x s d : e l e m e n t   n a m e = " c o n t e n t T y p e "   m i n O c c u r s = " 0 "   m a x O c c u r s = " 1 "   t y p e = " x s d : s t r i n g "   m a : i n d e x = " 0 "   m a : d i s p l a y N a m e = " C o n t e n t   T y p e " / >  
 < x s d : e l e m e n t   r e f = " d c : t i t l e "   m i n O c c u r s = " 0 "   m a x O c c u r s = " 1 "   m a : i n d e x = " 4 "   m a : d i s p l a y N a m e = " T i t l e " / >  
 < x s d : e l e m e n t   r e f = " d c : s u b j e c t "   m i n O c c u r s = " 0 "   m a x O c c u r s = " 1 " / >  
 < x s d : e l e m e n t   r e f = " d c : d e s c r i p t i o n "   m i n O c c u r s = " 0 "   m a x O c c u r s = " 1 " / >  
 < x s d : e l e m e n t   n a m e = " k e y w o r d s "   m i n O c c u r s = " 0 "   m a x O c c u r s = " 1 "   t y p e = " x s d : s t r i n g " / >  
 < x s d : e l e m e n t   r e f = " d c : l a n g u a g e "   m i n O c c u r s = " 0 "   m a x O c c u r s = " 1 " / >  
 < x s d : e l e m e n t   n a m e = " c a t e g o r y "   m i n O c c u r s = " 0 "   m a x O c c u r s = " 1 "   t y p e = " x s d : s t r i n g " / >  
 < x s d : e l e m e n t   n a m e = " v e r s i o n "   m i n O c c u r s = " 0 "   m a x O c c u r s = " 1 "   t y p e = " x s d : s t r i n g " / >  
 < x s d : e l e m e n t   n a m e = " r e v i s i o n "   m i n O c c u r s = " 0 "   m a x O c c u r s = " 1 "   t y p e = " x s d : s t r i n g " >  
 < x s d : a n n o t a t i o n >  
 < x s d : d o c u m e n t a t i o n >  
                                                 T h i s   v a l u e   i n d i c a t e s   t h e   n u m b e r   o f   s a v e s   o r   r e v i s i o n s .   T h e   a p p l i c a t i o n   i s   r e s p o n s i b l e   f o r   u p d a t i n g   t h i s   v a l u e   a f t e r   e a c h   r e v i s i o n .  
                                         < / x s d : d o c u m e n t a t i o n >  
 < / x s d : a n n o t a t i o n >  
 < / x s d : e l e m e n t >  
 < x s d : e l e m e n t   n a m e = " l a s t M o d i f i e d B y "   m i n O c c u r s = " 0 "   m a x O c c u r s = " 1 "   t y p e = " x s d : s t r i n g " / >  
 < x s d : e l e m e n t   r e f = " d c t e r m s : m o d i f i e d "   m i n O c c u r s = " 0 "   m a x O c c u r s = " 1 " / >  
 < x s d : e l e m e n t   n a m e = " c o n t e n t S t a t u s "   m i n O c c u r s = " 0 "   m a x O c c u r s = " 1 "   t y p e = " x s d : s t r i n g " / >  
 < / x s d : a l l >  
 < / x s d : c o m p l e x T y p e >  
 < / x s d : s c h e m a >  
 < x s : s c h e m a   t a r g e t N a m e s p a c e = " h t t p : / / s c h e m a s . m i c r o s o f t . c o m / o f f i c e / i n f o p a t h / 2 0 0 7 / P a r t n e r C o n t r o l s "   e l e m e n t F o r m D e f a u l t = " q u a l i f i e d "   a t t r i b u t e F o r m D e f a u l t = " u n q u a l i f i e d "   x m l n s : p c = " h t t p : / / s c h e m a s . m i c r o s o f t . c o m / o f f i c e / i n f o p a t h / 2 0 0 7 / P a r t n e r C o n t r o l s "   x m l n s : x s = " h t t p : / / w w w . w 3 . o r g / 2 0 0 1 / X M L S c h e m a " >  
 < x s : e l e m e n t   n a m e = " P e r s o n " >  
 < x s : c o m p l e x T y p e >  
 < x s : s e q u e n c e >  
 < x s : e l e m e n t   r e f = " p c : D i s p l a y N a m e "   m i n O c c u r s = " 0 " > < / x s : e l e m e n t >  
 < x s : e l e m e n t   r e f = " p c : A c c o u n t I d "   m i n O c c u r s = " 0 " > < / x s : e l e m e n t >  
 < x s : e l e m e n t   r e f = " p c : A c c o u n t T y p e "   m i n O c c u r s = " 0 " > < / x s : e l e m e n t >  
 < / x s : s e q u e n c e >  
 < / x s : c o m p l e x T y p e >  
 < / x s : e l e m e n t >  
 < x s : e l e m e n t   n a m e = " D i s p l a y N a m e "   t y p e = " x s : s t r i n g " > < / x s : e l e m e n t >  
 < x s : e l e m e n t   n a m e = " A c c o u n t I d "   t y p e = " x s : s t r i n g " > < / x s : e l e m e n t >  
 < x s : e l e m e n t   n a m e = " A c c o u n t T y p e "   t y p e = " x s : s t r i n g " > < / x s : e l e m e n t >  
 < x s : e l e m e n t   n a m e = " B D C A s s o c i a t e d E n t i t y " >  
 < x s : c o m p l e x T y p e >  
 < x s : s e q u e n c e >  
 < x s : e l e m e n t   r e f = " p c : B D C E n t i t y "   m i n O c c u r s = " 0 "   m a x O c c u r s = " u n b o u n d e d " > < / x s : e l e m e n t >  
 < / x s : s e q u e n c e >  
 < x s : a t t r i b u t e   r e f = " p c : E n t i t y N a m e s p a c e " > < / x s : a t t r i b u t e >  
 < x s : a t t r i b u t e   r e f = " p c : E n t i t y N a m e " > < / x s : a t t r i b u t e >  
 < x s : a t t r i b u t e   r e f = " p c : S y s t e m I n s t a n c e N a m e " > < / x s : a t t r i b u t e >  
 < x s : a t t r i b u t e   r e f = " p c : A s s o c i a t i o n N a m e " > < / x s : a t t r i b u t e >  
 < / x s : c o m p l e x T y p e >  
 < / x s : e l e m e n t >  
 < x s : a t t r i b u t e   n a m e = " E n t i t y N a m e s p a c e "   t y p e = " x s : s t r i n g " > < / x s : a t t r i b u t e >  
 < x s : a t t r i b u t e   n a m e = " E n t i t y N a m e "   t y p e = " x s : s t r i n g " > < / x s : a t t r i b u t e >  
 < x s : a t t r i b u t e   n a m e = " S y s t e m I n s t a n c e N a m e "   t y p e = " x s : s t r i n g " > < / x s : a t t r i b u t e >  
 < x s : a t t r i b u t e   n a m e = " A s s o c i a t i o n N a m e "   t y p e = " x s : s t r i n g " > < / x s : a t t r i b u t e >  
 < x s : e l e m e n t   n a m e = " B D C E n t i t y " >  
 < x s : c o m p l e x T y p e >  
 < x s : s e q u e n c e >  
 < x s : e l e m e n t   r e f = " p c : E n t i t y D i s p l a y N a m e "   m i n O c c u r s = " 0 " > < / x s : e l e m e n t >  
 < x s : e l e m e n t   r e f = " p c : E n t i t y I n s t a n c e R e f e r e n c e "   m i n O c c u r s = " 0 " > < / x s : e l e m e n t >  
 < x s : e l e m e n t   r e f = " p c : E n t i t y I d 1 "   m i n O c c u r s = " 0 " > < / x s : e l e m e n t >  
 < x s : e l e m e n t   r e f = " p c : E n t i t y I d 2 "   m i n O c c u r s = " 0 " > < / x s : e l e m e n t >  
 < x s : e l e m e n t   r e f = " p c : E n t i t y I d 3 "   m i n O c c u r s = " 0 " > < / x s : e l e m e n t >  
 < x s : e l e m e n t   r e f = " p c : E n t i t y I d 4 "   m i n O c c u r s = " 0 " > < / x s : e l e m e n t >  
 < x s : e l e m e n t   r e f = " p c : E n t i t y I d 5 "   m i n O c c u r s = " 0 " > < / x s : e l e m e n t >  
 < / x s : s e q u e n c e >  
 < / x s : c o m p l e x T y p e >  
 < / x s : e l e m e n t >  
 < x s : e l e m e n t   n a m e = " E n t i t y D i s p l a y N a m e "   t y p e = " x s : s t r i n g " > < / x s : e l e m e n t >  
 < x s : e l e m e n t   n a m e = " E n t i t y I n s t a n c e R e f e r e n c e "   t y p e = " x s : s t r i n g " > < / x s : e l e m e n t >  
 < x s : e l e m e n t   n a m e = " E n t i t y I d 1 "   t y p e = " x s : s t r i n g " > < / x s : e l e m e n t >  
 < x s : e l e m e n t   n a m e = " E n t i t y I d 2 "   t y p e = " x s : s t r i n g " > < / x s : e l e m e n t >  
 < x s : e l e m e n t   n a m e = " E n t i t y I d 3 "   t y p e = " x s : s t r i n g " > < / x s : e l e m e n t >  
 < x s : e l e m e n t   n a m e = " E n t i t y I d 4 "   t y p e = " x s : s t r i n g " > < / x s : e l e m e n t >  
 < x s : e l e m e n t   n a m e = " E n t i t y I d 5 "   t y p e = " x s : s t r i n g " > < / x s : e l e m e n t >  
 < x s : e l e m e n t   n a m e = " T e r m s " >  
 < x s : c o m p l e x T y p e >  
 < x s : s e q u e n c e >  
 < x s : e l e m e n t   r e f = " p c : T e r m I n f o "   m i n O c c u r s = " 0 "   m a x O c c u r s = " u n b o u n d e d " > < / x s : e l e m e n t >  
 < / x s : s e q u e n c e >  
 < / x s : c o m p l e x T y p e >  
 < / x s : e l e m e n t >  
 < x s : e l e m e n t   n a m e = " T e r m I n f o " >  
 < x s : c o m p l e x T y p e >  
 < x s : s e q u e n c e >  
 < x s : e l e m e n t   r e f = " p c : T e r m N a m e "   m i n O c c u r s = " 0 " > < / x s : e l e m e n t >  
 < x s : e l e m e n t   r e f = " p c : T e r m I d "   m i n O c c u r s = " 0 " > < / x s : e l e m e n t >  
 < / x s : s e q u e n c e >  
 < / x s : c o m p l e x T y p e >  
 < / x s : e l e m e n t >  
 < x s : e l e m e n t   n a m e = " T e r m N a m e "   t y p e = " x s : s t r i n g " > < / x s : e l e m e n t >  
 < x s : e l e m e n t   n a m e = " T e r m I d "   t y p e = " x s : s t r i n g " > < / x s : e l e m e n t >  
 < / x s : s c h e m a >  
 < / c t : c o n t e n t T y p e S c h e m a > 
</file>

<file path=customXml/itemProps1.xml><?xml version="1.0" encoding="utf-8"?>
<ds:datastoreItem xmlns:ds="http://schemas.openxmlformats.org/officeDocument/2006/customXml" ds:itemID="{CC29D624-2070-4A05-9C7E-E4F19A101CDC}">
  <ds:schemaRefs/>
</ds:datastoreItem>
</file>

<file path=customXml/itemProps2.xml><?xml version="1.0" encoding="utf-8"?>
<ds:datastoreItem xmlns:ds="http://schemas.openxmlformats.org/officeDocument/2006/customXml" ds:itemID="{06C64C9B-321A-4009-9D79-EA4A64CF0CF6}">
  <ds:schemaRefs/>
</ds:datastoreItem>
</file>

<file path=customXml/itemProps3.xml><?xml version="1.0" encoding="utf-8"?>
<ds:datastoreItem xmlns:ds="http://schemas.openxmlformats.org/officeDocument/2006/customXml" ds:itemID="{B8636979-B4F4-4F05-85F5-2C45FA7A1E81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8188</Words>
  <Application>WPS Presentation</Application>
  <PresentationFormat>Widescreen</PresentationFormat>
  <Paragraphs>533</Paragraphs>
  <Slides>19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45" baseType="lpstr">
      <vt:lpstr>Arial</vt:lpstr>
      <vt:lpstr>SimSun</vt:lpstr>
      <vt:lpstr>Wingdings</vt:lpstr>
      <vt:lpstr>Arial</vt:lpstr>
      <vt:lpstr>Bebas Neue</vt:lpstr>
      <vt:lpstr>Segoe Print</vt:lpstr>
      <vt:lpstr>Impact</vt:lpstr>
      <vt:lpstr>Netflix Sans Black</vt:lpstr>
      <vt:lpstr>Netflix Sans Black</vt:lpstr>
      <vt:lpstr>Calibri</vt:lpstr>
      <vt:lpstr>Times New Roman</vt:lpstr>
      <vt:lpstr>Inter Light</vt:lpstr>
      <vt:lpstr>Inter</vt:lpstr>
      <vt:lpstr>Microsoft YaHei</vt:lpstr>
      <vt:lpstr>Arial Unicode MS</vt:lpstr>
      <vt:lpstr>Aptos Display</vt:lpstr>
      <vt:lpstr>Aptos</vt:lpstr>
      <vt:lpstr>Söhne</vt:lpstr>
      <vt:lpstr>NetflixSansLight</vt:lpstr>
      <vt:lpstr>Narkisim</vt:lpstr>
      <vt:lpstr>Tw Cen MT Condensed Extra Bold</vt:lpstr>
      <vt:lpstr>Yu Gothic UI Semilight</vt:lpstr>
      <vt:lpstr>Corbel</vt:lpstr>
      <vt:lpstr>Calibri</vt:lpstr>
      <vt:lpstr>Office Theme</vt:lpstr>
      <vt:lpstr>1_Office Theme</vt:lpstr>
      <vt:lpstr>Netflix</vt:lpstr>
      <vt:lpstr>PowerPoint 演示文稿</vt:lpstr>
      <vt:lpstr>PowerPoint 演示文稿</vt:lpstr>
      <vt:lpstr>PowerPoint 演示文稿</vt:lpstr>
      <vt:lpstr>Product Road Map</vt:lpstr>
      <vt:lpstr>Product Road Map</vt:lpstr>
      <vt:lpstr>Product Road Map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Rani, Sri Kiran Pramoda</dc:creator>
  <cp:lastModifiedBy>kamal</cp:lastModifiedBy>
  <cp:revision>11</cp:revision>
  <dcterms:created xsi:type="dcterms:W3CDTF">2024-02-10T00:02:00Z</dcterms:created>
  <dcterms:modified xsi:type="dcterms:W3CDTF">2024-10-02T05:52:43Z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0x01010050F83FCEDF1F6743A3D9D9FD397BD18C</vt:lpwstr>
  </property>
  <property fmtid="{D5CDD505-2E9C-101B-9397-08002B2CF9AE}" pid="3" name="ICV">
    <vt:lpwstr>835B6C3244994CFD9B82B9ADFB89B9BF_12</vt:lpwstr>
  </property>
  <property fmtid="{D5CDD505-2E9C-101B-9397-08002B2CF9AE}" pid="4" name="KSOProductBuildVer">
    <vt:lpwstr>1033-12.2.0.17562</vt:lpwstr>
  </property>
</Properties>
</file>